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1" r:id="rId2"/>
    <p:sldId id="262" r:id="rId3"/>
    <p:sldId id="263" r:id="rId4"/>
    <p:sldId id="259" r:id="rId5"/>
    <p:sldId id="260" r:id="rId6"/>
    <p:sldId id="264" r:id="rId7"/>
    <p:sldId id="265" r:id="rId8"/>
    <p:sldId id="267" r:id="rId9"/>
    <p:sldId id="274" r:id="rId10"/>
    <p:sldId id="268" r:id="rId11"/>
    <p:sldId id="275" r:id="rId12"/>
    <p:sldId id="270" r:id="rId13"/>
    <p:sldId id="278" r:id="rId14"/>
    <p:sldId id="273" r:id="rId15"/>
    <p:sldId id="279" r:id="rId16"/>
    <p:sldId id="271" r:id="rId17"/>
    <p:sldId id="280" r:id="rId18"/>
    <p:sldId id="276" r:id="rId19"/>
    <p:sldId id="277"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47"/>
    <a:srgbClr val="FF8001"/>
    <a:srgbClr val="5EEC3C"/>
    <a:srgbClr val="FFABC9"/>
    <a:srgbClr val="FF9900"/>
    <a:srgbClr val="FFFF21"/>
    <a:srgbClr val="9900CC"/>
    <a:srgbClr val="D99B01"/>
    <a:srgbClr val="FF66CC"/>
    <a:srgbClr val="FF6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778"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919D1A-2B16-4C32-B7B2-60A7E7D2A870}" type="doc">
      <dgm:prSet loTypeId="urn:microsoft.com/office/officeart/2005/8/layout/radial5" loCatId="cycle" qsTypeId="urn:microsoft.com/office/officeart/2005/8/quickstyle/3d3" qsCatId="3D" csTypeId="urn:microsoft.com/office/officeart/2005/8/colors/colorful2" csCatId="colorful" phldr="1"/>
      <dgm:spPr/>
      <dgm:t>
        <a:bodyPr/>
        <a:lstStyle/>
        <a:p>
          <a:endParaRPr lang="en-AE"/>
        </a:p>
      </dgm:t>
    </dgm:pt>
    <dgm:pt modelId="{C163276F-DB0D-4B20-A1CD-21E7DC8EFDF8}">
      <dgm:prSet phldrT="[Text]" custT="1">
        <dgm:style>
          <a:lnRef idx="2">
            <a:schemeClr val="accent2"/>
          </a:lnRef>
          <a:fillRef idx="1">
            <a:schemeClr val="lt1"/>
          </a:fillRef>
          <a:effectRef idx="0">
            <a:schemeClr val="accent2"/>
          </a:effectRef>
          <a:fontRef idx="minor">
            <a:schemeClr val="dk1"/>
          </a:fontRef>
        </dgm:style>
      </dgm:prSet>
      <dgm:spPr>
        <a:effectLst>
          <a:glow rad="228600">
            <a:schemeClr val="accent2">
              <a:satMod val="175000"/>
              <a:alpha val="40000"/>
            </a:schemeClr>
          </a:glow>
        </a:effectLst>
      </dgm:spPr>
      <dgm:t>
        <a:bodyPr/>
        <a:lstStyle/>
        <a:p>
          <a:r>
            <a:rPr lang="en-US" sz="1200" b="1" dirty="0"/>
            <a:t>All</a:t>
          </a:r>
          <a:r>
            <a:rPr lang="en-US" sz="1200" b="1" baseline="0" dirty="0"/>
            <a:t> about me </a:t>
          </a:r>
          <a:endParaRPr lang="en-AE" sz="1200" b="1" dirty="0"/>
        </a:p>
      </dgm:t>
    </dgm:pt>
    <dgm:pt modelId="{469ACBEE-D18F-4579-99E8-B9CE1EE62B00}" type="parTrans" cxnId="{0AA2AF33-A699-4A52-91C3-038714F89F46}">
      <dgm:prSet/>
      <dgm:spPr/>
      <dgm:t>
        <a:bodyPr/>
        <a:lstStyle/>
        <a:p>
          <a:endParaRPr lang="en-AE"/>
        </a:p>
      </dgm:t>
    </dgm:pt>
    <dgm:pt modelId="{11A66167-5B32-4211-BA2D-A0B42A348C4D}" type="sibTrans" cxnId="{0AA2AF33-A699-4A52-91C3-038714F89F46}">
      <dgm:prSet/>
      <dgm:spPr/>
      <dgm:t>
        <a:bodyPr/>
        <a:lstStyle/>
        <a:p>
          <a:endParaRPr lang="en-AE"/>
        </a:p>
      </dgm:t>
    </dgm:pt>
    <dgm:pt modelId="{F3BD1125-8FF3-4EEE-967A-3BAE5C748FE9}">
      <dgm:prSet phldrT="[Text]">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b="1" dirty="0"/>
            <a:t>Grade 8, Gems United Indian School, Abu Dhabi</a:t>
          </a:r>
          <a:endParaRPr lang="en-AE" b="1" dirty="0"/>
        </a:p>
      </dgm:t>
    </dgm:pt>
    <dgm:pt modelId="{E8824FCB-FA33-46C1-B23A-4034D977D808}" type="parTrans" cxnId="{8302E9A1-CE82-4A10-8144-D1A50BF205D0}">
      <dgm:prSet/>
      <dgm:spPr/>
      <dgm:t>
        <a:bodyPr/>
        <a:lstStyle/>
        <a:p>
          <a:endParaRPr lang="en-AE"/>
        </a:p>
      </dgm:t>
    </dgm:pt>
    <dgm:pt modelId="{DB2B77A9-0C8C-4D88-A2A8-AC8627D0935E}" type="sibTrans" cxnId="{8302E9A1-CE82-4A10-8144-D1A50BF205D0}">
      <dgm:prSet/>
      <dgm:spPr/>
      <dgm:t>
        <a:bodyPr/>
        <a:lstStyle/>
        <a:p>
          <a:endParaRPr lang="en-AE"/>
        </a:p>
      </dgm:t>
    </dgm:pt>
    <dgm:pt modelId="{518A52FD-A756-44D0-A1DA-90790902D87A}">
      <dgm:prSet phldrT="[Text]">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b="1" dirty="0"/>
            <a:t>Proud student of Clevered – AI Expert Level 1.</a:t>
          </a:r>
          <a:endParaRPr lang="en-AE" b="1" dirty="0"/>
        </a:p>
      </dgm:t>
    </dgm:pt>
    <dgm:pt modelId="{AD27C845-154A-4DF4-B491-1A7F39DE42CB}" type="parTrans" cxnId="{6EB2A5C7-7D77-4481-8BC9-5CFB02C7DCDD}">
      <dgm:prSet/>
      <dgm:spPr/>
      <dgm:t>
        <a:bodyPr/>
        <a:lstStyle/>
        <a:p>
          <a:endParaRPr lang="en-AE"/>
        </a:p>
      </dgm:t>
    </dgm:pt>
    <dgm:pt modelId="{BD2B891D-70D0-46B7-919A-DC2CD2381D28}" type="sibTrans" cxnId="{6EB2A5C7-7D77-4481-8BC9-5CFB02C7DCDD}">
      <dgm:prSet/>
      <dgm:spPr/>
      <dgm:t>
        <a:bodyPr/>
        <a:lstStyle/>
        <a:p>
          <a:endParaRPr lang="en-AE"/>
        </a:p>
      </dgm:t>
    </dgm:pt>
    <dgm:pt modelId="{3D301C62-DD89-40BD-AE73-D369832CC6C7}">
      <dgm:prSet phldrT="[Text]">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b="1" dirty="0"/>
            <a:t>AIIP has given me an insight into Python Application.</a:t>
          </a:r>
          <a:endParaRPr lang="en-AE" b="1" dirty="0"/>
        </a:p>
      </dgm:t>
    </dgm:pt>
    <dgm:pt modelId="{FF9C6550-4FF4-41B0-B7C2-FEF6F84B7C65}" type="parTrans" cxnId="{6484FAFB-D949-4903-A765-3EE10EE511E6}">
      <dgm:prSet/>
      <dgm:spPr/>
      <dgm:t>
        <a:bodyPr/>
        <a:lstStyle/>
        <a:p>
          <a:endParaRPr lang="en-AE"/>
        </a:p>
      </dgm:t>
    </dgm:pt>
    <dgm:pt modelId="{D3DFC27E-61B8-46AB-8BA4-9FEEB4BA2DFC}" type="sibTrans" cxnId="{6484FAFB-D949-4903-A765-3EE10EE511E6}">
      <dgm:prSet/>
      <dgm:spPr/>
      <dgm:t>
        <a:bodyPr/>
        <a:lstStyle/>
        <a:p>
          <a:endParaRPr lang="en-AE"/>
        </a:p>
      </dgm:t>
    </dgm:pt>
    <dgm:pt modelId="{F14CEF27-EFCA-48DC-8445-5187B048089D}">
      <dgm:prSet>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b="1" dirty="0"/>
            <a:t>A published author with 15 books on Amazon.</a:t>
          </a:r>
          <a:endParaRPr lang="en-AE" b="1" dirty="0"/>
        </a:p>
      </dgm:t>
    </dgm:pt>
    <dgm:pt modelId="{67C4E47E-9D56-4987-91ED-5BF6AA0BAF44}" type="parTrans" cxnId="{40F2996A-6EAE-4CE5-B029-5DA3FC0E6387}">
      <dgm:prSet/>
      <dgm:spPr/>
      <dgm:t>
        <a:bodyPr/>
        <a:lstStyle/>
        <a:p>
          <a:endParaRPr lang="en-AE"/>
        </a:p>
      </dgm:t>
    </dgm:pt>
    <dgm:pt modelId="{152C1BC0-5E2B-40F1-8DF1-F0081CE2FC05}" type="sibTrans" cxnId="{40F2996A-6EAE-4CE5-B029-5DA3FC0E6387}">
      <dgm:prSet/>
      <dgm:spPr/>
      <dgm:t>
        <a:bodyPr/>
        <a:lstStyle/>
        <a:p>
          <a:endParaRPr lang="en-AE"/>
        </a:p>
      </dgm:t>
    </dgm:pt>
    <dgm:pt modelId="{8C34B286-6FCA-444D-9294-E024AD1F2990}">
      <dgm:prSet>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b="1" dirty="0"/>
            <a:t>My 16</a:t>
          </a:r>
          <a:r>
            <a:rPr lang="en-US" b="1" baseline="30000" dirty="0"/>
            <a:t>th</a:t>
          </a:r>
          <a:r>
            <a:rPr lang="en-US" b="1" dirty="0"/>
            <a:t> Book is all about AI – Kelly Lunature Thrillers 2.0: A Looming Shadow </a:t>
          </a:r>
          <a:endParaRPr lang="en-AE" b="1" dirty="0"/>
        </a:p>
      </dgm:t>
    </dgm:pt>
    <dgm:pt modelId="{12A6CE6C-0A0F-4486-9B91-CA56F7108A36}" type="parTrans" cxnId="{0C045B24-452F-4539-886F-E22CC392D3FB}">
      <dgm:prSet/>
      <dgm:spPr/>
      <dgm:t>
        <a:bodyPr/>
        <a:lstStyle/>
        <a:p>
          <a:endParaRPr lang="en-AE"/>
        </a:p>
      </dgm:t>
    </dgm:pt>
    <dgm:pt modelId="{506B07CA-403D-44EE-9ACA-5AAFE2C86B39}" type="sibTrans" cxnId="{0C045B24-452F-4539-886F-E22CC392D3FB}">
      <dgm:prSet/>
      <dgm:spPr/>
      <dgm:t>
        <a:bodyPr/>
        <a:lstStyle/>
        <a:p>
          <a:endParaRPr lang="en-AE"/>
        </a:p>
      </dgm:t>
    </dgm:pt>
    <dgm:pt modelId="{44B6696F-15DF-40EA-86BA-D0DB10398546}">
      <dgm:prSet custT="1">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sz="1200" b="1" dirty="0"/>
            <a:t>12 years old</a:t>
          </a:r>
          <a:endParaRPr lang="en-AE" sz="1200" b="1" dirty="0"/>
        </a:p>
      </dgm:t>
    </dgm:pt>
    <dgm:pt modelId="{F4F3ACA8-A826-4FFA-8024-B20A16D3CA8A}" type="parTrans" cxnId="{0FB46995-3263-4A9C-87DA-A00AD5B3296D}">
      <dgm:prSet/>
      <dgm:spPr/>
      <dgm:t>
        <a:bodyPr/>
        <a:lstStyle/>
        <a:p>
          <a:endParaRPr lang="en-AE"/>
        </a:p>
      </dgm:t>
    </dgm:pt>
    <dgm:pt modelId="{F87D311B-763A-48B9-B843-D2A26C056AD6}" type="sibTrans" cxnId="{0FB46995-3263-4A9C-87DA-A00AD5B3296D}">
      <dgm:prSet/>
      <dgm:spPr/>
      <dgm:t>
        <a:bodyPr/>
        <a:lstStyle/>
        <a:p>
          <a:endParaRPr lang="en-AE"/>
        </a:p>
      </dgm:t>
    </dgm:pt>
    <dgm:pt modelId="{A35ED1BA-3B32-4F00-ACB6-FC1D67A408E5}">
      <dgm:prSet>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lstStyle/>
        <a:p>
          <a:r>
            <a:rPr lang="en-US" b="1" dirty="0"/>
            <a:t>I expect to get my hands on AI through this internship.</a:t>
          </a:r>
          <a:endParaRPr lang="en-AE" b="1" dirty="0"/>
        </a:p>
      </dgm:t>
    </dgm:pt>
    <dgm:pt modelId="{30448B7D-E8EB-46B8-9B9D-2FD143A01E39}" type="parTrans" cxnId="{0B82F404-6AB3-4EB8-8A4B-1C295A0681B0}">
      <dgm:prSet/>
      <dgm:spPr/>
      <dgm:t>
        <a:bodyPr/>
        <a:lstStyle/>
        <a:p>
          <a:endParaRPr lang="en-AE"/>
        </a:p>
      </dgm:t>
    </dgm:pt>
    <dgm:pt modelId="{8CBBB551-6476-4824-93F0-BEAE73B6E9B8}" type="sibTrans" cxnId="{0B82F404-6AB3-4EB8-8A4B-1C295A0681B0}">
      <dgm:prSet/>
      <dgm:spPr/>
      <dgm:t>
        <a:bodyPr/>
        <a:lstStyle/>
        <a:p>
          <a:endParaRPr lang="en-AE"/>
        </a:p>
      </dgm:t>
    </dgm:pt>
    <dgm:pt modelId="{A1FB8AF3-11DE-4B72-B6BA-4CBDFB91A6A0}" type="pres">
      <dgm:prSet presAssocID="{71919D1A-2B16-4C32-B7B2-60A7E7D2A870}" presName="Name0" presStyleCnt="0">
        <dgm:presLayoutVars>
          <dgm:chMax val="1"/>
          <dgm:dir/>
          <dgm:animLvl val="ctr"/>
          <dgm:resizeHandles val="exact"/>
        </dgm:presLayoutVars>
      </dgm:prSet>
      <dgm:spPr/>
    </dgm:pt>
    <dgm:pt modelId="{D48192DB-0534-42EB-8A6C-1F098CEC58D5}" type="pres">
      <dgm:prSet presAssocID="{C163276F-DB0D-4B20-A1CD-21E7DC8EFDF8}" presName="centerShape" presStyleLbl="node0" presStyleIdx="0" presStyleCnt="1"/>
      <dgm:spPr/>
    </dgm:pt>
    <dgm:pt modelId="{E71D903E-2778-451C-A22A-A876CE173740}" type="pres">
      <dgm:prSet presAssocID="{F4F3ACA8-A826-4FFA-8024-B20A16D3CA8A}" presName="parTrans" presStyleLbl="sibTrans2D1" presStyleIdx="0" presStyleCnt="7"/>
      <dgm:spPr/>
    </dgm:pt>
    <dgm:pt modelId="{E6E28FF6-03C0-40F9-94DD-FBFDC1289616}" type="pres">
      <dgm:prSet presAssocID="{F4F3ACA8-A826-4FFA-8024-B20A16D3CA8A}" presName="connectorText" presStyleLbl="sibTrans2D1" presStyleIdx="0" presStyleCnt="7"/>
      <dgm:spPr/>
    </dgm:pt>
    <dgm:pt modelId="{BBFDA82F-47C6-4CF7-9FD4-C27862796784}" type="pres">
      <dgm:prSet presAssocID="{44B6696F-15DF-40EA-86BA-D0DB10398546}" presName="node" presStyleLbl="node1" presStyleIdx="0" presStyleCnt="7">
        <dgm:presLayoutVars>
          <dgm:bulletEnabled val="1"/>
        </dgm:presLayoutVars>
      </dgm:prSet>
      <dgm:spPr/>
    </dgm:pt>
    <dgm:pt modelId="{3AD24206-AE1F-40ED-BF45-23D0975E36CF}" type="pres">
      <dgm:prSet presAssocID="{E8824FCB-FA33-46C1-B23A-4034D977D808}" presName="parTrans" presStyleLbl="sibTrans2D1" presStyleIdx="1" presStyleCnt="7"/>
      <dgm:spPr/>
    </dgm:pt>
    <dgm:pt modelId="{25BB7032-1AB6-4917-A4F8-A750150CC96E}" type="pres">
      <dgm:prSet presAssocID="{E8824FCB-FA33-46C1-B23A-4034D977D808}" presName="connectorText" presStyleLbl="sibTrans2D1" presStyleIdx="1" presStyleCnt="7"/>
      <dgm:spPr/>
    </dgm:pt>
    <dgm:pt modelId="{4958D864-E071-44DE-943B-38ECF76DF8AE}" type="pres">
      <dgm:prSet presAssocID="{F3BD1125-8FF3-4EEE-967A-3BAE5C748FE9}" presName="node" presStyleLbl="node1" presStyleIdx="1" presStyleCnt="7">
        <dgm:presLayoutVars>
          <dgm:bulletEnabled val="1"/>
        </dgm:presLayoutVars>
      </dgm:prSet>
      <dgm:spPr/>
    </dgm:pt>
    <dgm:pt modelId="{43EF0C07-CF26-49F3-927D-B93B28B7EE98}" type="pres">
      <dgm:prSet presAssocID="{AD27C845-154A-4DF4-B491-1A7F39DE42CB}" presName="parTrans" presStyleLbl="sibTrans2D1" presStyleIdx="2" presStyleCnt="7"/>
      <dgm:spPr/>
    </dgm:pt>
    <dgm:pt modelId="{FCBAC133-D199-4F5E-8751-0446BE28CB92}" type="pres">
      <dgm:prSet presAssocID="{AD27C845-154A-4DF4-B491-1A7F39DE42CB}" presName="connectorText" presStyleLbl="sibTrans2D1" presStyleIdx="2" presStyleCnt="7"/>
      <dgm:spPr/>
    </dgm:pt>
    <dgm:pt modelId="{E4936A2E-B877-4CE2-A645-5BCE3973E8AA}" type="pres">
      <dgm:prSet presAssocID="{518A52FD-A756-44D0-A1DA-90790902D87A}" presName="node" presStyleLbl="node1" presStyleIdx="2" presStyleCnt="7">
        <dgm:presLayoutVars>
          <dgm:bulletEnabled val="1"/>
        </dgm:presLayoutVars>
      </dgm:prSet>
      <dgm:spPr/>
    </dgm:pt>
    <dgm:pt modelId="{BC612EED-36F0-4B2D-A50E-D8B482E94606}" type="pres">
      <dgm:prSet presAssocID="{FF9C6550-4FF4-41B0-B7C2-FEF6F84B7C65}" presName="parTrans" presStyleLbl="sibTrans2D1" presStyleIdx="3" presStyleCnt="7"/>
      <dgm:spPr/>
    </dgm:pt>
    <dgm:pt modelId="{2C1AE96F-95E9-47E2-A8CE-9F237314A631}" type="pres">
      <dgm:prSet presAssocID="{FF9C6550-4FF4-41B0-B7C2-FEF6F84B7C65}" presName="connectorText" presStyleLbl="sibTrans2D1" presStyleIdx="3" presStyleCnt="7"/>
      <dgm:spPr/>
    </dgm:pt>
    <dgm:pt modelId="{25F8B1D0-C0B5-4E51-9C01-351D310F1D31}" type="pres">
      <dgm:prSet presAssocID="{3D301C62-DD89-40BD-AE73-D369832CC6C7}" presName="node" presStyleLbl="node1" presStyleIdx="3" presStyleCnt="7" custScaleX="98065">
        <dgm:presLayoutVars>
          <dgm:bulletEnabled val="1"/>
        </dgm:presLayoutVars>
      </dgm:prSet>
      <dgm:spPr/>
    </dgm:pt>
    <dgm:pt modelId="{6ABD80E6-454C-40ED-88B7-95833EDE55D5}" type="pres">
      <dgm:prSet presAssocID="{67C4E47E-9D56-4987-91ED-5BF6AA0BAF44}" presName="parTrans" presStyleLbl="sibTrans2D1" presStyleIdx="4" presStyleCnt="7"/>
      <dgm:spPr/>
    </dgm:pt>
    <dgm:pt modelId="{7C546E33-66E5-4FA9-B161-12C51C4868B8}" type="pres">
      <dgm:prSet presAssocID="{67C4E47E-9D56-4987-91ED-5BF6AA0BAF44}" presName="connectorText" presStyleLbl="sibTrans2D1" presStyleIdx="4" presStyleCnt="7"/>
      <dgm:spPr/>
    </dgm:pt>
    <dgm:pt modelId="{045FD623-0BDA-4657-85FE-76D3ACA1FA0F}" type="pres">
      <dgm:prSet presAssocID="{F14CEF27-EFCA-48DC-8445-5187B048089D}" presName="node" presStyleLbl="node1" presStyleIdx="4" presStyleCnt="7">
        <dgm:presLayoutVars>
          <dgm:bulletEnabled val="1"/>
        </dgm:presLayoutVars>
      </dgm:prSet>
      <dgm:spPr/>
    </dgm:pt>
    <dgm:pt modelId="{E52A55FA-B711-406C-B137-92F7DEEAC16F}" type="pres">
      <dgm:prSet presAssocID="{12A6CE6C-0A0F-4486-9B91-CA56F7108A36}" presName="parTrans" presStyleLbl="sibTrans2D1" presStyleIdx="5" presStyleCnt="7"/>
      <dgm:spPr/>
    </dgm:pt>
    <dgm:pt modelId="{D3BDCC3B-4F75-4BA2-B716-DB926B04C85B}" type="pres">
      <dgm:prSet presAssocID="{12A6CE6C-0A0F-4486-9B91-CA56F7108A36}" presName="connectorText" presStyleLbl="sibTrans2D1" presStyleIdx="5" presStyleCnt="7"/>
      <dgm:spPr/>
    </dgm:pt>
    <dgm:pt modelId="{4FA0050A-4327-4294-B837-56E40C41BD3F}" type="pres">
      <dgm:prSet presAssocID="{8C34B286-6FCA-444D-9294-E024AD1F2990}" presName="node" presStyleLbl="node1" presStyleIdx="5" presStyleCnt="7">
        <dgm:presLayoutVars>
          <dgm:bulletEnabled val="1"/>
        </dgm:presLayoutVars>
      </dgm:prSet>
      <dgm:spPr/>
    </dgm:pt>
    <dgm:pt modelId="{B008CA71-1D3B-44A0-9F82-EA6FDCD9F18B}" type="pres">
      <dgm:prSet presAssocID="{30448B7D-E8EB-46B8-9B9D-2FD143A01E39}" presName="parTrans" presStyleLbl="sibTrans2D1" presStyleIdx="6" presStyleCnt="7"/>
      <dgm:spPr/>
    </dgm:pt>
    <dgm:pt modelId="{6CF0ACE8-0D10-4A86-A19B-BF7D096C95F4}" type="pres">
      <dgm:prSet presAssocID="{30448B7D-E8EB-46B8-9B9D-2FD143A01E39}" presName="connectorText" presStyleLbl="sibTrans2D1" presStyleIdx="6" presStyleCnt="7"/>
      <dgm:spPr/>
    </dgm:pt>
    <dgm:pt modelId="{77968A2A-D126-483B-8900-5812813842A1}" type="pres">
      <dgm:prSet presAssocID="{A35ED1BA-3B32-4F00-ACB6-FC1D67A408E5}" presName="node" presStyleLbl="node1" presStyleIdx="6" presStyleCnt="7">
        <dgm:presLayoutVars>
          <dgm:bulletEnabled val="1"/>
        </dgm:presLayoutVars>
      </dgm:prSet>
      <dgm:spPr/>
    </dgm:pt>
  </dgm:ptLst>
  <dgm:cxnLst>
    <dgm:cxn modelId="{0B82F404-6AB3-4EB8-8A4B-1C295A0681B0}" srcId="{C163276F-DB0D-4B20-A1CD-21E7DC8EFDF8}" destId="{A35ED1BA-3B32-4F00-ACB6-FC1D67A408E5}" srcOrd="6" destOrd="0" parTransId="{30448B7D-E8EB-46B8-9B9D-2FD143A01E39}" sibTransId="{8CBBB551-6476-4824-93F0-BEAE73B6E9B8}"/>
    <dgm:cxn modelId="{57BA1506-F298-4FC8-9BBC-3C88022F0551}" type="presOf" srcId="{67C4E47E-9D56-4987-91ED-5BF6AA0BAF44}" destId="{7C546E33-66E5-4FA9-B161-12C51C4868B8}" srcOrd="1" destOrd="0" presId="urn:microsoft.com/office/officeart/2005/8/layout/radial5"/>
    <dgm:cxn modelId="{71F1DD12-BD4F-45AF-A758-244552B0CFB0}" type="presOf" srcId="{F14CEF27-EFCA-48DC-8445-5187B048089D}" destId="{045FD623-0BDA-4657-85FE-76D3ACA1FA0F}" srcOrd="0" destOrd="0" presId="urn:microsoft.com/office/officeart/2005/8/layout/radial5"/>
    <dgm:cxn modelId="{D70C0713-18EA-4F23-9E0E-35C4A603D33E}" type="presOf" srcId="{F4F3ACA8-A826-4FFA-8024-B20A16D3CA8A}" destId="{E6E28FF6-03C0-40F9-94DD-FBFDC1289616}" srcOrd="1" destOrd="0" presId="urn:microsoft.com/office/officeart/2005/8/layout/radial5"/>
    <dgm:cxn modelId="{13A87C1F-D930-40D2-9C65-C79C1E74C3D1}" type="presOf" srcId="{AD27C845-154A-4DF4-B491-1A7F39DE42CB}" destId="{43EF0C07-CF26-49F3-927D-B93B28B7EE98}" srcOrd="0" destOrd="0" presId="urn:microsoft.com/office/officeart/2005/8/layout/radial5"/>
    <dgm:cxn modelId="{0C045B24-452F-4539-886F-E22CC392D3FB}" srcId="{C163276F-DB0D-4B20-A1CD-21E7DC8EFDF8}" destId="{8C34B286-6FCA-444D-9294-E024AD1F2990}" srcOrd="5" destOrd="0" parTransId="{12A6CE6C-0A0F-4486-9B91-CA56F7108A36}" sibTransId="{506B07CA-403D-44EE-9ACA-5AAFE2C86B39}"/>
    <dgm:cxn modelId="{E4296729-2653-45C3-8834-944A68F5355D}" type="presOf" srcId="{30448B7D-E8EB-46B8-9B9D-2FD143A01E39}" destId="{B008CA71-1D3B-44A0-9F82-EA6FDCD9F18B}" srcOrd="0" destOrd="0" presId="urn:microsoft.com/office/officeart/2005/8/layout/radial5"/>
    <dgm:cxn modelId="{0AA2AF33-A699-4A52-91C3-038714F89F46}" srcId="{71919D1A-2B16-4C32-B7B2-60A7E7D2A870}" destId="{C163276F-DB0D-4B20-A1CD-21E7DC8EFDF8}" srcOrd="0" destOrd="0" parTransId="{469ACBEE-D18F-4579-99E8-B9CE1EE62B00}" sibTransId="{11A66167-5B32-4211-BA2D-A0B42A348C4D}"/>
    <dgm:cxn modelId="{9AA0A339-42A5-4A8C-858E-203C3A79E7C4}" type="presOf" srcId="{E8824FCB-FA33-46C1-B23A-4034D977D808}" destId="{25BB7032-1AB6-4917-A4F8-A750150CC96E}" srcOrd="1" destOrd="0" presId="urn:microsoft.com/office/officeart/2005/8/layout/radial5"/>
    <dgm:cxn modelId="{F6557262-268B-440B-91FF-C55A5D6A44DC}" type="presOf" srcId="{FF9C6550-4FF4-41B0-B7C2-FEF6F84B7C65}" destId="{BC612EED-36F0-4B2D-A50E-D8B482E94606}" srcOrd="0" destOrd="0" presId="urn:microsoft.com/office/officeart/2005/8/layout/radial5"/>
    <dgm:cxn modelId="{DD4A9A44-217C-49C2-AC23-D68979E6CE06}" type="presOf" srcId="{8C34B286-6FCA-444D-9294-E024AD1F2990}" destId="{4FA0050A-4327-4294-B837-56E40C41BD3F}" srcOrd="0" destOrd="0" presId="urn:microsoft.com/office/officeart/2005/8/layout/radial5"/>
    <dgm:cxn modelId="{B92C2D49-B572-403D-B201-BACEA5E399D2}" type="presOf" srcId="{E8824FCB-FA33-46C1-B23A-4034D977D808}" destId="{3AD24206-AE1F-40ED-BF45-23D0975E36CF}" srcOrd="0" destOrd="0" presId="urn:microsoft.com/office/officeart/2005/8/layout/radial5"/>
    <dgm:cxn modelId="{1FB1284A-AF6D-4881-9B90-9ED63AF345A6}" type="presOf" srcId="{44B6696F-15DF-40EA-86BA-D0DB10398546}" destId="{BBFDA82F-47C6-4CF7-9FD4-C27862796784}" srcOrd="0" destOrd="0" presId="urn:microsoft.com/office/officeart/2005/8/layout/radial5"/>
    <dgm:cxn modelId="{40F2996A-6EAE-4CE5-B029-5DA3FC0E6387}" srcId="{C163276F-DB0D-4B20-A1CD-21E7DC8EFDF8}" destId="{F14CEF27-EFCA-48DC-8445-5187B048089D}" srcOrd="4" destOrd="0" parTransId="{67C4E47E-9D56-4987-91ED-5BF6AA0BAF44}" sibTransId="{152C1BC0-5E2B-40F1-8DF1-F0081CE2FC05}"/>
    <dgm:cxn modelId="{0484A474-6C2B-4FF4-B981-5E4EE7BF79FB}" type="presOf" srcId="{C163276F-DB0D-4B20-A1CD-21E7DC8EFDF8}" destId="{D48192DB-0534-42EB-8A6C-1F098CEC58D5}" srcOrd="0" destOrd="0" presId="urn:microsoft.com/office/officeart/2005/8/layout/radial5"/>
    <dgm:cxn modelId="{166BE879-31AF-4A5D-A0AB-08BE04FB79F6}" type="presOf" srcId="{A35ED1BA-3B32-4F00-ACB6-FC1D67A408E5}" destId="{77968A2A-D126-483B-8900-5812813842A1}" srcOrd="0" destOrd="0" presId="urn:microsoft.com/office/officeart/2005/8/layout/radial5"/>
    <dgm:cxn modelId="{04271682-963C-4D15-8C0D-3E11465D3DC2}" type="presOf" srcId="{12A6CE6C-0A0F-4486-9B91-CA56F7108A36}" destId="{E52A55FA-B711-406C-B137-92F7DEEAC16F}" srcOrd="0" destOrd="0" presId="urn:microsoft.com/office/officeart/2005/8/layout/radial5"/>
    <dgm:cxn modelId="{BD998282-CA2D-4123-A4C4-34E9D96CDAB7}" type="presOf" srcId="{12A6CE6C-0A0F-4486-9B91-CA56F7108A36}" destId="{D3BDCC3B-4F75-4BA2-B716-DB926B04C85B}" srcOrd="1" destOrd="0" presId="urn:microsoft.com/office/officeart/2005/8/layout/radial5"/>
    <dgm:cxn modelId="{EF42B686-60C5-439F-9040-138FD4BC0CBC}" type="presOf" srcId="{3D301C62-DD89-40BD-AE73-D369832CC6C7}" destId="{25F8B1D0-C0B5-4E51-9C01-351D310F1D31}" srcOrd="0" destOrd="0" presId="urn:microsoft.com/office/officeart/2005/8/layout/radial5"/>
    <dgm:cxn modelId="{0FB46995-3263-4A9C-87DA-A00AD5B3296D}" srcId="{C163276F-DB0D-4B20-A1CD-21E7DC8EFDF8}" destId="{44B6696F-15DF-40EA-86BA-D0DB10398546}" srcOrd="0" destOrd="0" parTransId="{F4F3ACA8-A826-4FFA-8024-B20A16D3CA8A}" sibTransId="{F87D311B-763A-48B9-B843-D2A26C056AD6}"/>
    <dgm:cxn modelId="{8302E9A1-CE82-4A10-8144-D1A50BF205D0}" srcId="{C163276F-DB0D-4B20-A1CD-21E7DC8EFDF8}" destId="{F3BD1125-8FF3-4EEE-967A-3BAE5C748FE9}" srcOrd="1" destOrd="0" parTransId="{E8824FCB-FA33-46C1-B23A-4034D977D808}" sibTransId="{DB2B77A9-0C8C-4D88-A2A8-AC8627D0935E}"/>
    <dgm:cxn modelId="{F206E0B9-EDB9-42EF-BC93-9B5882514D18}" type="presOf" srcId="{F4F3ACA8-A826-4FFA-8024-B20A16D3CA8A}" destId="{E71D903E-2778-451C-A22A-A876CE173740}" srcOrd="0" destOrd="0" presId="urn:microsoft.com/office/officeart/2005/8/layout/radial5"/>
    <dgm:cxn modelId="{6EB2A5C7-7D77-4481-8BC9-5CFB02C7DCDD}" srcId="{C163276F-DB0D-4B20-A1CD-21E7DC8EFDF8}" destId="{518A52FD-A756-44D0-A1DA-90790902D87A}" srcOrd="2" destOrd="0" parTransId="{AD27C845-154A-4DF4-B491-1A7F39DE42CB}" sibTransId="{BD2B891D-70D0-46B7-919A-DC2CD2381D28}"/>
    <dgm:cxn modelId="{B4F140C8-8807-4EDB-B0A5-EF613C71F847}" type="presOf" srcId="{67C4E47E-9D56-4987-91ED-5BF6AA0BAF44}" destId="{6ABD80E6-454C-40ED-88B7-95833EDE55D5}" srcOrd="0" destOrd="0" presId="urn:microsoft.com/office/officeart/2005/8/layout/radial5"/>
    <dgm:cxn modelId="{7D06E1D1-B81B-4416-9E16-AD5BC9104D4D}" type="presOf" srcId="{30448B7D-E8EB-46B8-9B9D-2FD143A01E39}" destId="{6CF0ACE8-0D10-4A86-A19B-BF7D096C95F4}" srcOrd="1" destOrd="0" presId="urn:microsoft.com/office/officeart/2005/8/layout/radial5"/>
    <dgm:cxn modelId="{2FAFDFD2-40BC-4E64-B894-313B0BF27462}" type="presOf" srcId="{71919D1A-2B16-4C32-B7B2-60A7E7D2A870}" destId="{A1FB8AF3-11DE-4B72-B6BA-4CBDFB91A6A0}" srcOrd="0" destOrd="0" presId="urn:microsoft.com/office/officeart/2005/8/layout/radial5"/>
    <dgm:cxn modelId="{C4227EED-7858-4587-993C-2A952CA980CF}" type="presOf" srcId="{AD27C845-154A-4DF4-B491-1A7F39DE42CB}" destId="{FCBAC133-D199-4F5E-8751-0446BE28CB92}" srcOrd="1" destOrd="0" presId="urn:microsoft.com/office/officeart/2005/8/layout/radial5"/>
    <dgm:cxn modelId="{57F7F5ED-0EB0-484A-A0C9-F5E0A810DFCD}" type="presOf" srcId="{518A52FD-A756-44D0-A1DA-90790902D87A}" destId="{E4936A2E-B877-4CE2-A645-5BCE3973E8AA}" srcOrd="0" destOrd="0" presId="urn:microsoft.com/office/officeart/2005/8/layout/radial5"/>
    <dgm:cxn modelId="{CCB1C9EE-3412-43ED-BAFF-83C0D2AE10FF}" type="presOf" srcId="{F3BD1125-8FF3-4EEE-967A-3BAE5C748FE9}" destId="{4958D864-E071-44DE-943B-38ECF76DF8AE}" srcOrd="0" destOrd="0" presId="urn:microsoft.com/office/officeart/2005/8/layout/radial5"/>
    <dgm:cxn modelId="{6484FAFB-D949-4903-A765-3EE10EE511E6}" srcId="{C163276F-DB0D-4B20-A1CD-21E7DC8EFDF8}" destId="{3D301C62-DD89-40BD-AE73-D369832CC6C7}" srcOrd="3" destOrd="0" parTransId="{FF9C6550-4FF4-41B0-B7C2-FEF6F84B7C65}" sibTransId="{D3DFC27E-61B8-46AB-8BA4-9FEEB4BA2DFC}"/>
    <dgm:cxn modelId="{D7CA71FC-271B-45A1-BC88-1852933D167A}" type="presOf" srcId="{FF9C6550-4FF4-41B0-B7C2-FEF6F84B7C65}" destId="{2C1AE96F-95E9-47E2-A8CE-9F237314A631}" srcOrd="1" destOrd="0" presId="urn:microsoft.com/office/officeart/2005/8/layout/radial5"/>
    <dgm:cxn modelId="{B027F1F2-6D50-42FA-A6D2-8F25604C561A}" type="presParOf" srcId="{A1FB8AF3-11DE-4B72-B6BA-4CBDFB91A6A0}" destId="{D48192DB-0534-42EB-8A6C-1F098CEC58D5}" srcOrd="0" destOrd="0" presId="urn:microsoft.com/office/officeart/2005/8/layout/radial5"/>
    <dgm:cxn modelId="{17EC3442-CAC2-4E0B-BA8B-E83DC726B473}" type="presParOf" srcId="{A1FB8AF3-11DE-4B72-B6BA-4CBDFB91A6A0}" destId="{E71D903E-2778-451C-A22A-A876CE173740}" srcOrd="1" destOrd="0" presId="urn:microsoft.com/office/officeart/2005/8/layout/radial5"/>
    <dgm:cxn modelId="{8EABE2A4-3906-4AFD-80B4-C53D7B25E216}" type="presParOf" srcId="{E71D903E-2778-451C-A22A-A876CE173740}" destId="{E6E28FF6-03C0-40F9-94DD-FBFDC1289616}" srcOrd="0" destOrd="0" presId="urn:microsoft.com/office/officeart/2005/8/layout/radial5"/>
    <dgm:cxn modelId="{3603B474-4368-46BE-AE1F-CF91C04D6CB7}" type="presParOf" srcId="{A1FB8AF3-11DE-4B72-B6BA-4CBDFB91A6A0}" destId="{BBFDA82F-47C6-4CF7-9FD4-C27862796784}" srcOrd="2" destOrd="0" presId="urn:microsoft.com/office/officeart/2005/8/layout/radial5"/>
    <dgm:cxn modelId="{2F09A54E-957C-4486-A79B-B5FB0F605936}" type="presParOf" srcId="{A1FB8AF3-11DE-4B72-B6BA-4CBDFB91A6A0}" destId="{3AD24206-AE1F-40ED-BF45-23D0975E36CF}" srcOrd="3" destOrd="0" presId="urn:microsoft.com/office/officeart/2005/8/layout/radial5"/>
    <dgm:cxn modelId="{55C42E5E-C807-4EFF-AD22-05C23E7CBAC4}" type="presParOf" srcId="{3AD24206-AE1F-40ED-BF45-23D0975E36CF}" destId="{25BB7032-1AB6-4917-A4F8-A750150CC96E}" srcOrd="0" destOrd="0" presId="urn:microsoft.com/office/officeart/2005/8/layout/radial5"/>
    <dgm:cxn modelId="{F504EC95-F81E-4239-A09C-373873C2BCB4}" type="presParOf" srcId="{A1FB8AF3-11DE-4B72-B6BA-4CBDFB91A6A0}" destId="{4958D864-E071-44DE-943B-38ECF76DF8AE}" srcOrd="4" destOrd="0" presId="urn:microsoft.com/office/officeart/2005/8/layout/radial5"/>
    <dgm:cxn modelId="{C7438D7C-517D-4311-98CF-250A874CF134}" type="presParOf" srcId="{A1FB8AF3-11DE-4B72-B6BA-4CBDFB91A6A0}" destId="{43EF0C07-CF26-49F3-927D-B93B28B7EE98}" srcOrd="5" destOrd="0" presId="urn:microsoft.com/office/officeart/2005/8/layout/radial5"/>
    <dgm:cxn modelId="{ABAAD8D9-6FD6-46C5-A672-BD80339192FA}" type="presParOf" srcId="{43EF0C07-CF26-49F3-927D-B93B28B7EE98}" destId="{FCBAC133-D199-4F5E-8751-0446BE28CB92}" srcOrd="0" destOrd="0" presId="urn:microsoft.com/office/officeart/2005/8/layout/radial5"/>
    <dgm:cxn modelId="{B1265947-2954-4927-8236-072E2DABC0CF}" type="presParOf" srcId="{A1FB8AF3-11DE-4B72-B6BA-4CBDFB91A6A0}" destId="{E4936A2E-B877-4CE2-A645-5BCE3973E8AA}" srcOrd="6" destOrd="0" presId="urn:microsoft.com/office/officeart/2005/8/layout/radial5"/>
    <dgm:cxn modelId="{5A734D9D-3B48-4BAE-AE3A-695B41DBDF52}" type="presParOf" srcId="{A1FB8AF3-11DE-4B72-B6BA-4CBDFB91A6A0}" destId="{BC612EED-36F0-4B2D-A50E-D8B482E94606}" srcOrd="7" destOrd="0" presId="urn:microsoft.com/office/officeart/2005/8/layout/radial5"/>
    <dgm:cxn modelId="{F9586144-736F-4290-B58B-44C4AE15F8E8}" type="presParOf" srcId="{BC612EED-36F0-4B2D-A50E-D8B482E94606}" destId="{2C1AE96F-95E9-47E2-A8CE-9F237314A631}" srcOrd="0" destOrd="0" presId="urn:microsoft.com/office/officeart/2005/8/layout/radial5"/>
    <dgm:cxn modelId="{4B836A86-E1F6-4A4C-844D-83E05B572CB0}" type="presParOf" srcId="{A1FB8AF3-11DE-4B72-B6BA-4CBDFB91A6A0}" destId="{25F8B1D0-C0B5-4E51-9C01-351D310F1D31}" srcOrd="8" destOrd="0" presId="urn:microsoft.com/office/officeart/2005/8/layout/radial5"/>
    <dgm:cxn modelId="{1796C9FE-0F60-429B-9D34-DC393132F57F}" type="presParOf" srcId="{A1FB8AF3-11DE-4B72-B6BA-4CBDFB91A6A0}" destId="{6ABD80E6-454C-40ED-88B7-95833EDE55D5}" srcOrd="9" destOrd="0" presId="urn:microsoft.com/office/officeart/2005/8/layout/radial5"/>
    <dgm:cxn modelId="{FC533227-6CF1-48BD-8D04-4AD5324F8899}" type="presParOf" srcId="{6ABD80E6-454C-40ED-88B7-95833EDE55D5}" destId="{7C546E33-66E5-4FA9-B161-12C51C4868B8}" srcOrd="0" destOrd="0" presId="urn:microsoft.com/office/officeart/2005/8/layout/radial5"/>
    <dgm:cxn modelId="{D6FFA907-5731-4ACE-B83B-6F9FD009A341}" type="presParOf" srcId="{A1FB8AF3-11DE-4B72-B6BA-4CBDFB91A6A0}" destId="{045FD623-0BDA-4657-85FE-76D3ACA1FA0F}" srcOrd="10" destOrd="0" presId="urn:microsoft.com/office/officeart/2005/8/layout/radial5"/>
    <dgm:cxn modelId="{B3657035-C20C-4945-BF21-516903B653CA}" type="presParOf" srcId="{A1FB8AF3-11DE-4B72-B6BA-4CBDFB91A6A0}" destId="{E52A55FA-B711-406C-B137-92F7DEEAC16F}" srcOrd="11" destOrd="0" presId="urn:microsoft.com/office/officeart/2005/8/layout/radial5"/>
    <dgm:cxn modelId="{8C6B5D4C-AA9D-49F2-B621-A50FCBB72D56}" type="presParOf" srcId="{E52A55FA-B711-406C-B137-92F7DEEAC16F}" destId="{D3BDCC3B-4F75-4BA2-B716-DB926B04C85B}" srcOrd="0" destOrd="0" presId="urn:microsoft.com/office/officeart/2005/8/layout/radial5"/>
    <dgm:cxn modelId="{497F12FF-233E-41E0-B83F-C52E90727AE8}" type="presParOf" srcId="{A1FB8AF3-11DE-4B72-B6BA-4CBDFB91A6A0}" destId="{4FA0050A-4327-4294-B837-56E40C41BD3F}" srcOrd="12" destOrd="0" presId="urn:microsoft.com/office/officeart/2005/8/layout/radial5"/>
    <dgm:cxn modelId="{4A3BD2E0-36B9-4382-AF5B-D7F13A16FAE3}" type="presParOf" srcId="{A1FB8AF3-11DE-4B72-B6BA-4CBDFB91A6A0}" destId="{B008CA71-1D3B-44A0-9F82-EA6FDCD9F18B}" srcOrd="13" destOrd="0" presId="urn:microsoft.com/office/officeart/2005/8/layout/radial5"/>
    <dgm:cxn modelId="{5AF1AC93-B8F4-4546-86BF-EC9A4E7B1FB8}" type="presParOf" srcId="{B008CA71-1D3B-44A0-9F82-EA6FDCD9F18B}" destId="{6CF0ACE8-0D10-4A86-A19B-BF7D096C95F4}" srcOrd="0" destOrd="0" presId="urn:microsoft.com/office/officeart/2005/8/layout/radial5"/>
    <dgm:cxn modelId="{132E44F6-5600-42FC-AB9F-0BCCAFC5D336}" type="presParOf" srcId="{A1FB8AF3-11DE-4B72-B6BA-4CBDFB91A6A0}" destId="{77968A2A-D126-483B-8900-5812813842A1}" srcOrd="14"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192DB-0534-42EB-8A6C-1F098CEC58D5}">
      <dsp:nvSpPr>
        <dsp:cNvPr id="0" name=""/>
        <dsp:cNvSpPr/>
      </dsp:nvSpPr>
      <dsp:spPr>
        <a:xfrm>
          <a:off x="2278288" y="1735768"/>
          <a:ext cx="947531" cy="947531"/>
        </a:xfrm>
        <a:prstGeom prst="ellipse">
          <a:avLst/>
        </a:prstGeom>
        <a:solidFill>
          <a:schemeClr val="lt1"/>
        </a:solidFill>
        <a:ln w="25400" cap="flat" cmpd="sng" algn="ctr">
          <a:solidFill>
            <a:schemeClr val="accent2"/>
          </a:solidFill>
          <a:prstDash val="solid"/>
        </a:ln>
        <a:effectLst>
          <a:glow rad="228600">
            <a:schemeClr val="accent2">
              <a:satMod val="175000"/>
              <a:alpha val="40000"/>
            </a:schemeClr>
          </a:glow>
        </a:effectLst>
        <a:scene3d>
          <a:camera prst="orthographicFront">
            <a:rot lat="0" lon="0" rev="0"/>
          </a:camera>
          <a:lightRig rig="contrasting" dir="t">
            <a:rot lat="0" lon="0" rev="1200000"/>
          </a:lightRig>
        </a:scene3d>
        <a:sp3d/>
      </dsp:spPr>
      <dsp:style>
        <a:lnRef idx="2">
          <a:schemeClr val="accent2"/>
        </a:lnRef>
        <a:fillRef idx="1">
          <a:schemeClr val="lt1"/>
        </a:fillRef>
        <a:effectRef idx="0">
          <a:schemeClr val="accent2"/>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All</a:t>
          </a:r>
          <a:r>
            <a:rPr lang="en-US" sz="1200" b="1" kern="1200" baseline="0" dirty="0"/>
            <a:t> about me </a:t>
          </a:r>
          <a:endParaRPr lang="en-AE" sz="1200" b="1" kern="1200" dirty="0"/>
        </a:p>
      </dsp:txBody>
      <dsp:txXfrm>
        <a:off x="2417051" y="1874531"/>
        <a:ext cx="670005" cy="670005"/>
      </dsp:txXfrm>
    </dsp:sp>
    <dsp:sp modelId="{E71D903E-2778-451C-A22A-A876CE173740}">
      <dsp:nvSpPr>
        <dsp:cNvPr id="0" name=""/>
        <dsp:cNvSpPr/>
      </dsp:nvSpPr>
      <dsp:spPr>
        <a:xfrm rot="16200000">
          <a:off x="2605230" y="1330446"/>
          <a:ext cx="293646" cy="273216"/>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a:off x="2646213" y="1426072"/>
        <a:ext cx="211681" cy="163930"/>
      </dsp:txXfrm>
    </dsp:sp>
    <dsp:sp modelId="{BBFDA82F-47C6-4CF7-9FD4-C27862796784}">
      <dsp:nvSpPr>
        <dsp:cNvPr id="0" name=""/>
        <dsp:cNvSpPr/>
      </dsp:nvSpPr>
      <dsp:spPr>
        <a:xfrm>
          <a:off x="2165028" y="7668"/>
          <a:ext cx="1174051"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12 years old</a:t>
          </a:r>
          <a:endParaRPr lang="en-AE" sz="1200" b="1" kern="1200" dirty="0"/>
        </a:p>
      </dsp:txBody>
      <dsp:txXfrm>
        <a:off x="2336964" y="179604"/>
        <a:ext cx="830179" cy="830179"/>
      </dsp:txXfrm>
    </dsp:sp>
    <dsp:sp modelId="{3AD24206-AE1F-40ED-BF45-23D0975E36CF}">
      <dsp:nvSpPr>
        <dsp:cNvPr id="0" name=""/>
        <dsp:cNvSpPr/>
      </dsp:nvSpPr>
      <dsp:spPr>
        <a:xfrm rot="19285714">
          <a:off x="3185724" y="1609997"/>
          <a:ext cx="293646" cy="273216"/>
        </a:xfrm>
        <a:prstGeom prst="rightArrow">
          <a:avLst>
            <a:gd name="adj1" fmla="val 60000"/>
            <a:gd name="adj2" fmla="val 50000"/>
          </a:avLst>
        </a:prstGeom>
        <a:solidFill>
          <a:schemeClr val="accent2">
            <a:hueOff val="780253"/>
            <a:satOff val="-973"/>
            <a:lumOff val="22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a:off x="3194665" y="1690192"/>
        <a:ext cx="211681" cy="163930"/>
      </dsp:txXfrm>
    </dsp:sp>
    <dsp:sp modelId="{4958D864-E071-44DE-943B-38ECF76DF8AE}">
      <dsp:nvSpPr>
        <dsp:cNvPr id="0" name=""/>
        <dsp:cNvSpPr/>
      </dsp:nvSpPr>
      <dsp:spPr>
        <a:xfrm>
          <a:off x="3427561" y="615672"/>
          <a:ext cx="1174051"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Grade 8, Gems United Indian School, Abu Dhabi</a:t>
          </a:r>
          <a:endParaRPr lang="en-AE" sz="900" b="1" kern="1200" dirty="0"/>
        </a:p>
      </dsp:txBody>
      <dsp:txXfrm>
        <a:off x="3599497" y="787608"/>
        <a:ext cx="830179" cy="830179"/>
      </dsp:txXfrm>
    </dsp:sp>
    <dsp:sp modelId="{43EF0C07-CF26-49F3-927D-B93B28B7EE98}">
      <dsp:nvSpPr>
        <dsp:cNvPr id="0" name=""/>
        <dsp:cNvSpPr/>
      </dsp:nvSpPr>
      <dsp:spPr>
        <a:xfrm rot="771429">
          <a:off x="3329095" y="2238143"/>
          <a:ext cx="293646" cy="273216"/>
        </a:xfrm>
        <a:prstGeom prst="rightArrow">
          <a:avLst>
            <a:gd name="adj1" fmla="val 60000"/>
            <a:gd name="adj2" fmla="val 50000"/>
          </a:avLst>
        </a:prstGeom>
        <a:solidFill>
          <a:schemeClr val="accent2">
            <a:hueOff val="1560506"/>
            <a:satOff val="-1946"/>
            <a:lumOff val="45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a:off x="3330123" y="2283667"/>
        <a:ext cx="211681" cy="163930"/>
      </dsp:txXfrm>
    </dsp:sp>
    <dsp:sp modelId="{E4936A2E-B877-4CE2-A645-5BCE3973E8AA}">
      <dsp:nvSpPr>
        <dsp:cNvPr id="0" name=""/>
        <dsp:cNvSpPr/>
      </dsp:nvSpPr>
      <dsp:spPr>
        <a:xfrm>
          <a:off x="3739381" y="1981844"/>
          <a:ext cx="1174051"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Proud student of Clevered – AI Expert Level 1.</a:t>
          </a:r>
          <a:endParaRPr lang="en-AE" sz="900" b="1" kern="1200" dirty="0"/>
        </a:p>
      </dsp:txBody>
      <dsp:txXfrm>
        <a:off x="3911317" y="2153780"/>
        <a:ext cx="830179" cy="830179"/>
      </dsp:txXfrm>
    </dsp:sp>
    <dsp:sp modelId="{BC612EED-36F0-4B2D-A50E-D8B482E94606}">
      <dsp:nvSpPr>
        <dsp:cNvPr id="0" name=""/>
        <dsp:cNvSpPr/>
      </dsp:nvSpPr>
      <dsp:spPr>
        <a:xfrm rot="3857143">
          <a:off x="2927261" y="2742833"/>
          <a:ext cx="294806" cy="273216"/>
        </a:xfrm>
        <a:prstGeom prst="rightArrow">
          <a:avLst>
            <a:gd name="adj1" fmla="val 60000"/>
            <a:gd name="adj2" fmla="val 50000"/>
          </a:avLst>
        </a:prstGeom>
        <a:solidFill>
          <a:schemeClr val="accent2">
            <a:hueOff val="2340759"/>
            <a:satOff val="-2919"/>
            <a:lumOff val="68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a:off x="2950462" y="2760552"/>
        <a:ext cx="212841" cy="163930"/>
      </dsp:txXfrm>
    </dsp:sp>
    <dsp:sp modelId="{25F8B1D0-C0B5-4E51-9C01-351D310F1D31}">
      <dsp:nvSpPr>
        <dsp:cNvPr id="0" name=""/>
        <dsp:cNvSpPr/>
      </dsp:nvSpPr>
      <dsp:spPr>
        <a:xfrm>
          <a:off x="2877040" y="3077429"/>
          <a:ext cx="1151333"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AIIP has given me an insight into Python Application.</a:t>
          </a:r>
          <a:endParaRPr lang="en-AE" sz="900" b="1" kern="1200" dirty="0"/>
        </a:p>
      </dsp:txBody>
      <dsp:txXfrm>
        <a:off x="3045649" y="3249365"/>
        <a:ext cx="814115" cy="830179"/>
      </dsp:txXfrm>
    </dsp:sp>
    <dsp:sp modelId="{6ABD80E6-454C-40ED-88B7-95833EDE55D5}">
      <dsp:nvSpPr>
        <dsp:cNvPr id="0" name=""/>
        <dsp:cNvSpPr/>
      </dsp:nvSpPr>
      <dsp:spPr>
        <a:xfrm rot="6942857">
          <a:off x="2283081" y="2741877"/>
          <a:ext cx="293646" cy="273216"/>
        </a:xfrm>
        <a:prstGeom prst="rightArrow">
          <a:avLst>
            <a:gd name="adj1" fmla="val 60000"/>
            <a:gd name="adj2" fmla="val 50000"/>
          </a:avLst>
        </a:prstGeom>
        <a:solidFill>
          <a:schemeClr val="accent2">
            <a:hueOff val="3121013"/>
            <a:satOff val="-3893"/>
            <a:lumOff val="91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rot="10800000">
        <a:off x="2341845" y="2759596"/>
        <a:ext cx="211681" cy="163930"/>
      </dsp:txXfrm>
    </dsp:sp>
    <dsp:sp modelId="{045FD623-0BDA-4657-85FE-76D3ACA1FA0F}">
      <dsp:nvSpPr>
        <dsp:cNvPr id="0" name=""/>
        <dsp:cNvSpPr/>
      </dsp:nvSpPr>
      <dsp:spPr>
        <a:xfrm>
          <a:off x="1464375" y="3077429"/>
          <a:ext cx="1174051"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A published author with 15 books on Amazon.</a:t>
          </a:r>
          <a:endParaRPr lang="en-AE" sz="900" b="1" kern="1200" dirty="0"/>
        </a:p>
      </dsp:txBody>
      <dsp:txXfrm>
        <a:off x="1636311" y="3249365"/>
        <a:ext cx="830179" cy="830179"/>
      </dsp:txXfrm>
    </dsp:sp>
    <dsp:sp modelId="{E52A55FA-B711-406C-B137-92F7DEEAC16F}">
      <dsp:nvSpPr>
        <dsp:cNvPr id="0" name=""/>
        <dsp:cNvSpPr/>
      </dsp:nvSpPr>
      <dsp:spPr>
        <a:xfrm rot="10028571">
          <a:off x="1881366" y="2238143"/>
          <a:ext cx="293646" cy="273216"/>
        </a:xfrm>
        <a:prstGeom prst="rightArrow">
          <a:avLst>
            <a:gd name="adj1" fmla="val 60000"/>
            <a:gd name="adj2" fmla="val 50000"/>
          </a:avLst>
        </a:prstGeom>
        <a:solidFill>
          <a:schemeClr val="accent2">
            <a:hueOff val="3901266"/>
            <a:satOff val="-4866"/>
            <a:lumOff val="1144"/>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rot="10800000">
        <a:off x="1962303" y="2283667"/>
        <a:ext cx="211681" cy="163930"/>
      </dsp:txXfrm>
    </dsp:sp>
    <dsp:sp modelId="{4FA0050A-4327-4294-B837-56E40C41BD3F}">
      <dsp:nvSpPr>
        <dsp:cNvPr id="0" name=""/>
        <dsp:cNvSpPr/>
      </dsp:nvSpPr>
      <dsp:spPr>
        <a:xfrm>
          <a:off x="590675" y="1981844"/>
          <a:ext cx="1174051"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My 16</a:t>
          </a:r>
          <a:r>
            <a:rPr lang="en-US" sz="900" b="1" kern="1200" baseline="30000" dirty="0"/>
            <a:t>th</a:t>
          </a:r>
          <a:r>
            <a:rPr lang="en-US" sz="900" b="1" kern="1200" dirty="0"/>
            <a:t> Book is all about AI – Kelly Lunature Thrillers 2.0: A Looming Shadow </a:t>
          </a:r>
          <a:endParaRPr lang="en-AE" sz="900" b="1" kern="1200" dirty="0"/>
        </a:p>
      </dsp:txBody>
      <dsp:txXfrm>
        <a:off x="762611" y="2153780"/>
        <a:ext cx="830179" cy="830179"/>
      </dsp:txXfrm>
    </dsp:sp>
    <dsp:sp modelId="{B008CA71-1D3B-44A0-9F82-EA6FDCD9F18B}">
      <dsp:nvSpPr>
        <dsp:cNvPr id="0" name=""/>
        <dsp:cNvSpPr/>
      </dsp:nvSpPr>
      <dsp:spPr>
        <a:xfrm rot="13114286">
          <a:off x="2024736" y="1609997"/>
          <a:ext cx="293646" cy="273216"/>
        </a:xfrm>
        <a:prstGeom prst="rightArrow">
          <a:avLst>
            <a:gd name="adj1" fmla="val 60000"/>
            <a:gd name="adj2" fmla="val 50000"/>
          </a:avLst>
        </a:prstGeom>
        <a:solidFill>
          <a:schemeClr val="accent2">
            <a:hueOff val="4681519"/>
            <a:satOff val="-5839"/>
            <a:lumOff val="13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AE" sz="900" kern="1200"/>
        </a:p>
      </dsp:txBody>
      <dsp:txXfrm rot="10800000">
        <a:off x="2097760" y="1690192"/>
        <a:ext cx="211681" cy="163930"/>
      </dsp:txXfrm>
    </dsp:sp>
    <dsp:sp modelId="{77968A2A-D126-483B-8900-5812813842A1}">
      <dsp:nvSpPr>
        <dsp:cNvPr id="0" name=""/>
        <dsp:cNvSpPr/>
      </dsp:nvSpPr>
      <dsp:spPr>
        <a:xfrm>
          <a:off x="902495" y="615672"/>
          <a:ext cx="1174051" cy="1174051"/>
        </a:xfrm>
        <a:prstGeom prst="ellipse">
          <a:avLst/>
        </a:prstGeom>
        <a:solidFill>
          <a:schemeClr val="lt1"/>
        </a:solidFill>
        <a:ln w="25400" cap="flat" cmpd="sng" algn="ctr">
          <a:solidFill>
            <a:schemeClr val="accent6"/>
          </a:solidFill>
          <a:prstDash val="solid"/>
        </a:ln>
        <a:effectLst>
          <a:glow rad="228600">
            <a:schemeClr val="accent6">
              <a:satMod val="175000"/>
              <a:alpha val="40000"/>
            </a:schemeClr>
          </a:glow>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I expect to get my hands on AI through this internship.</a:t>
          </a:r>
          <a:endParaRPr lang="en-AE" sz="900" b="1" kern="1200" dirty="0"/>
        </a:p>
      </dsp:txBody>
      <dsp:txXfrm>
        <a:off x="1074431" y="787608"/>
        <a:ext cx="830179" cy="83017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9B8F21-F2A3-498B-A7D1-10DC7D12A28D}" type="datetimeFigureOut">
              <a:rPr lang="en-US" smtClean="0"/>
              <a:t>7/15/2023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AC3F-EAEB-4A73-B4BF-E080E6A64254}" type="slidenum">
              <a:rPr lang="en-US" smtClean="0"/>
              <a:t>‹#›</a:t>
            </a:fld>
            <a:endParaRPr lang="en-US"/>
          </a:p>
        </p:txBody>
      </p:sp>
    </p:spTree>
    <p:extLst>
      <p:ext uri="{BB962C8B-B14F-4D97-AF65-F5344CB8AC3E}">
        <p14:creationId xmlns:p14="http://schemas.microsoft.com/office/powerpoint/2010/main" val="25803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Preworks course home assignments</a:t>
            </a: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566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186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51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01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63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016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499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7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43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426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87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593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2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26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88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313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282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892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523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2490" y="2724455"/>
            <a:ext cx="7482545" cy="1527050"/>
          </a:xfrm>
          <a:noFill/>
          <a:effectLst>
            <a:outerShdw blurRad="50800" dist="38100" dir="2700000" algn="tl" rotWithShape="0">
              <a:prstClr val="black">
                <a:alpha val="40000"/>
              </a:prstClr>
            </a:outerShdw>
          </a:effectLst>
        </p:spPr>
        <p:txBody>
          <a:bodyPr>
            <a:normAutofit/>
          </a:bodyPr>
          <a:lstStyle>
            <a:lvl1pPr algn="l">
              <a:defRPr sz="3600">
                <a:solidFill>
                  <a:srgbClr val="FFFF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12490" y="4251505"/>
            <a:ext cx="7482545" cy="763525"/>
          </a:xfrm>
          <a:noFill/>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8" name="Picture 7"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655770" y="3832068"/>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246070" cy="73929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206801"/>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29" y="433880"/>
            <a:ext cx="6260905" cy="572644"/>
          </a:xfrm>
        </p:spPr>
        <p:txBody>
          <a:bodyPr>
            <a:normAutofit/>
          </a:bodyPr>
          <a:lstStyle>
            <a:lvl1pPr algn="l">
              <a:defRPr sz="360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29" y="1198559"/>
            <a:ext cx="626090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891995"/>
            <a:ext cx="8246071" cy="763525"/>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48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39"/>
            <a:ext cx="4040188"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48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39"/>
            <a:ext cx="4041775"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7/15/2023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70418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radhika_v84@yahoo.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ayeimtellingya.blogspot.com/2015/06/thank-you-plasencia-ill-really-miss-you.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9.png"/><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8" name="Google Shape;88;p1"/>
          <p:cNvSpPr txBox="1">
            <a:spLocks noGrp="1"/>
          </p:cNvSpPr>
          <p:nvPr>
            <p:ph type="ctrTitle"/>
          </p:nvPr>
        </p:nvSpPr>
        <p:spPr>
          <a:xfrm>
            <a:off x="-1" y="2877160"/>
            <a:ext cx="3503065" cy="1102519"/>
          </a:xfrm>
          <a:prstGeom prst="rect">
            <a:avLst/>
          </a:prstGeom>
          <a:solidFill>
            <a:srgbClr val="00B050"/>
          </a:solidFill>
          <a:ln>
            <a:noFill/>
          </a:ln>
        </p:spPr>
        <p:txBody>
          <a:bodyPr spcFirstLastPara="1" vert="horz" wrap="square" lIns="68569" tIns="34275" rIns="68569" bIns="34275" rtlCol="0" anchor="ctr" anchorCtr="0">
            <a:noAutofit/>
          </a:bodyPr>
          <a:lstStyle/>
          <a:p>
            <a:pPr>
              <a:buSzPts val="4400"/>
            </a:pPr>
            <a:r>
              <a:rPr lang="en-US" dirty="0"/>
              <a:t>                 Agridon</a:t>
            </a:r>
            <a:endParaRPr dirty="0"/>
          </a:p>
        </p:txBody>
      </p:sp>
      <p:sp>
        <p:nvSpPr>
          <p:cNvPr id="86" name="Google Shape;86;p1"/>
          <p:cNvSpPr txBox="1">
            <a:spLocks noGrp="1"/>
          </p:cNvSpPr>
          <p:nvPr>
            <p:ph type="subTitle" idx="1"/>
          </p:nvPr>
        </p:nvSpPr>
        <p:spPr>
          <a:xfrm>
            <a:off x="7015280" y="4441497"/>
            <a:ext cx="1670605" cy="589364"/>
          </a:xfrm>
          <a:prstGeom prst="rect">
            <a:avLst/>
          </a:prstGeom>
          <a:ln/>
        </p:spPr>
        <p:style>
          <a:lnRef idx="0">
            <a:schemeClr val="dk1"/>
          </a:lnRef>
          <a:fillRef idx="3">
            <a:schemeClr val="dk1"/>
          </a:fillRef>
          <a:effectRef idx="3">
            <a:schemeClr val="dk1"/>
          </a:effectRef>
          <a:fontRef idx="minor">
            <a:schemeClr val="lt1"/>
          </a:fontRef>
        </p:style>
        <p:txBody>
          <a:bodyPr spcFirstLastPara="1" vert="horz" wrap="square" lIns="68569" tIns="34275" rIns="68569" bIns="34275" rtlCol="0" anchor="t" anchorCtr="0">
            <a:normAutofit fontScale="70000" lnSpcReduction="20000"/>
          </a:bodyPr>
          <a:lstStyle/>
          <a:p>
            <a:pPr algn="r">
              <a:spcBef>
                <a:spcPts val="0"/>
              </a:spcBef>
              <a:buClr>
                <a:schemeClr val="lt1"/>
              </a:buClr>
            </a:pPr>
            <a:r>
              <a:rPr lang="en-IN" dirty="0">
                <a:solidFill>
                  <a:schemeClr val="bg1"/>
                </a:solidFill>
              </a:rPr>
              <a:t>Author: Sajini Varadharajan</a:t>
            </a:r>
            <a:endParaRPr dirty="0">
              <a:solidFill>
                <a:schemeClr val="bg1"/>
              </a:solidFill>
            </a:endParaRPr>
          </a:p>
        </p:txBody>
      </p:sp>
      <p:sp>
        <p:nvSpPr>
          <p:cNvPr id="87" name="Google Shape;87;p1"/>
          <p:cNvSpPr txBox="1"/>
          <p:nvPr/>
        </p:nvSpPr>
        <p:spPr>
          <a:xfrm>
            <a:off x="0" y="4193537"/>
            <a:ext cx="3350360" cy="589364"/>
          </a:xfrm>
          <a:prstGeom prst="rect">
            <a:avLst/>
          </a:prstGeom>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68569" tIns="34275" rIns="68569" bIns="34275" anchor="t" anchorCtr="0">
            <a:normAutofit/>
          </a:bodyPr>
          <a:lstStyle/>
          <a:p>
            <a:pPr algn="ctr">
              <a:buClr>
                <a:schemeClr val="lt1"/>
              </a:buClr>
              <a:buSzPts val="3200"/>
            </a:pPr>
            <a:r>
              <a:rPr lang="en-IN" sz="3000" b="1" dirty="0">
                <a:solidFill>
                  <a:schemeClr val="accent2">
                    <a:lumMod val="50000"/>
                  </a:schemeClr>
                </a:solidFill>
                <a:latin typeface="Calibri"/>
                <a:ea typeface="Calibri"/>
                <a:cs typeface="Calibri"/>
                <a:sym typeface="Calibri"/>
              </a:rPr>
              <a:t>User Manual</a:t>
            </a:r>
            <a:endParaRPr sz="3000" b="1" dirty="0">
              <a:solidFill>
                <a:schemeClr val="accent2">
                  <a:lumMod val="50000"/>
                </a:schemeClr>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02F398B1-46F4-4B3B-AE95-7AE6323027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Effect>
                      <a14:brightnessContrast bright="20000" contrast="40000"/>
                    </a14:imgEffect>
                  </a14:imgLayer>
                </a14:imgProps>
              </a:ext>
            </a:extLst>
          </a:blip>
          <a:stretch>
            <a:fillRect/>
          </a:stretch>
        </p:blipFill>
        <p:spPr>
          <a:xfrm>
            <a:off x="3783599" y="1035689"/>
            <a:ext cx="4038382" cy="3747212"/>
          </a:xfrm>
          <a:prstGeom prst="rect">
            <a:avLst/>
          </a:prstGeom>
          <a:effectLst>
            <a:glow rad="228600">
              <a:schemeClr val="accent3">
                <a:satMod val="175000"/>
                <a:alpha val="40000"/>
              </a:schemeClr>
            </a:glow>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280830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7"/>
          <p:cNvSpPr/>
          <p:nvPr/>
        </p:nvSpPr>
        <p:spPr>
          <a:xfrm>
            <a:off x="2586835" y="-8748"/>
            <a:ext cx="4320480" cy="702078"/>
          </a:xfrm>
          <a:prstGeom prst="rect">
            <a:avLst/>
          </a:prstGeom>
          <a:solidFill>
            <a:srgbClr val="00B050"/>
          </a:solidFill>
          <a:ln w="25400" cap="flat" cmpd="sng">
            <a:no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9" name="Google Shape;139;p7"/>
          <p:cNvSpPr txBox="1">
            <a:spLocks noGrp="1"/>
          </p:cNvSpPr>
          <p:nvPr>
            <p:ph type="title"/>
          </p:nvPr>
        </p:nvSpPr>
        <p:spPr>
          <a:xfrm>
            <a:off x="2621206" y="-86334"/>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How do I use the App?</a:t>
            </a:r>
            <a:endParaRPr dirty="0"/>
          </a:p>
        </p:txBody>
      </p:sp>
      <p:sp>
        <p:nvSpPr>
          <p:cNvPr id="8" name="TextBox 7">
            <a:extLst>
              <a:ext uri="{FF2B5EF4-FFF2-40B4-BE49-F238E27FC236}">
                <a16:creationId xmlns:a16="http://schemas.microsoft.com/office/drawing/2014/main" id="{60D00537-BEB5-45A0-8053-11EEFD1A3DA2}"/>
              </a:ext>
            </a:extLst>
          </p:cNvPr>
          <p:cNvSpPr txBox="1"/>
          <p:nvPr/>
        </p:nvSpPr>
        <p:spPr>
          <a:xfrm>
            <a:off x="6427551" y="1360460"/>
            <a:ext cx="2553511" cy="2031325"/>
          </a:xfrm>
          <a:prstGeom prst="rect">
            <a:avLst/>
          </a:prstGeom>
          <a:solidFill>
            <a:srgbClr val="002060"/>
          </a:solidFill>
        </p:spPr>
        <p:txBody>
          <a:bodyPr wrap="square" rtlCol="0">
            <a:spAutoFit/>
          </a:bodyPr>
          <a:lstStyle/>
          <a:p>
            <a:r>
              <a:rPr lang="en-US" b="1" dirty="0">
                <a:solidFill>
                  <a:schemeClr val="bg1"/>
                </a:solidFill>
              </a:rPr>
              <a:t>A CNN Model has been trained to predict soil type based on a picture. The farmer can analyze his/her soil type for better crop production and management.</a:t>
            </a:r>
            <a:endParaRPr lang="en-AE" b="1" dirty="0">
              <a:solidFill>
                <a:schemeClr val="bg1"/>
              </a:solidFill>
            </a:endParaRPr>
          </a:p>
        </p:txBody>
      </p:sp>
      <p:pic>
        <p:nvPicPr>
          <p:cNvPr id="3" name="Picture 2">
            <a:extLst>
              <a:ext uri="{FF2B5EF4-FFF2-40B4-BE49-F238E27FC236}">
                <a16:creationId xmlns:a16="http://schemas.microsoft.com/office/drawing/2014/main" id="{C30265B6-0811-4D45-90DF-58CE2C55A408}"/>
              </a:ext>
            </a:extLst>
          </p:cNvPr>
          <p:cNvPicPr>
            <a:picLocks noChangeAspect="1"/>
          </p:cNvPicPr>
          <p:nvPr/>
        </p:nvPicPr>
        <p:blipFill>
          <a:blip r:embed="rId3"/>
          <a:stretch>
            <a:fillRect/>
          </a:stretch>
        </p:blipFill>
        <p:spPr>
          <a:xfrm>
            <a:off x="69736" y="1083162"/>
            <a:ext cx="6197309" cy="3499937"/>
          </a:xfrm>
          <a:prstGeom prst="rect">
            <a:avLst/>
          </a:prstGeom>
        </p:spPr>
      </p:pic>
    </p:spTree>
    <p:extLst>
      <p:ext uri="{BB962C8B-B14F-4D97-AF65-F5344CB8AC3E}">
        <p14:creationId xmlns:p14="http://schemas.microsoft.com/office/powerpoint/2010/main" val="245336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3350360" y="32060"/>
            <a:ext cx="2838990" cy="479887"/>
          </a:xfrm>
          <a:prstGeom prst="rect">
            <a:avLst/>
          </a:prstGeom>
          <a:solidFill>
            <a:srgbClr val="00B050"/>
          </a:solidFill>
          <a:ln w="7620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3705612" y="-164158"/>
            <a:ext cx="6172200" cy="847559"/>
          </a:xfrm>
          <a:prstGeom prst="rect">
            <a:avLst/>
          </a:prstGeom>
          <a:noFill/>
          <a:ln>
            <a:noFill/>
          </a:ln>
        </p:spPr>
        <p:txBody>
          <a:bodyPr spcFirstLastPara="1" vert="horz" wrap="square" lIns="68569" tIns="34275" rIns="68569" bIns="34275" rtlCol="0" anchor="ctr" anchorCtr="0">
            <a:normAutofit/>
          </a:bodyPr>
          <a:lstStyle/>
          <a:p>
            <a:pPr>
              <a:buSzPct val="162962"/>
            </a:pPr>
            <a:r>
              <a:rPr lang="en-US" sz="2025" dirty="0"/>
              <a:t>Introduction Page</a:t>
            </a:r>
            <a:endParaRPr sz="2025" dirty="0"/>
          </a:p>
        </p:txBody>
      </p:sp>
      <p:sp>
        <p:nvSpPr>
          <p:cNvPr id="13" name="TextBox 12">
            <a:extLst>
              <a:ext uri="{FF2B5EF4-FFF2-40B4-BE49-F238E27FC236}">
                <a16:creationId xmlns:a16="http://schemas.microsoft.com/office/drawing/2014/main" id="{9ADAF4DD-7767-4AB9-BE4E-BC822E046F7D}"/>
              </a:ext>
            </a:extLst>
          </p:cNvPr>
          <p:cNvSpPr txBox="1"/>
          <p:nvPr/>
        </p:nvSpPr>
        <p:spPr>
          <a:xfrm>
            <a:off x="726419" y="3879006"/>
            <a:ext cx="7357796" cy="73866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endParaRPr lang="en-US" sz="2100" b="1" dirty="0">
              <a:solidFill>
                <a:schemeClr val="bg1"/>
              </a:solidFill>
            </a:endParaRPr>
          </a:p>
          <a:p>
            <a:r>
              <a:rPr lang="en-US" sz="2100" b="1" dirty="0">
                <a:solidFill>
                  <a:schemeClr val="bg1"/>
                </a:solidFill>
              </a:rPr>
              <a:t>The user can click on a button to go to the page he/she requires. </a:t>
            </a:r>
            <a:endParaRPr lang="en-AE" sz="2100" b="1" dirty="0">
              <a:solidFill>
                <a:schemeClr val="bg1"/>
              </a:solidFill>
            </a:endParaRPr>
          </a:p>
        </p:txBody>
      </p:sp>
      <p:pic>
        <p:nvPicPr>
          <p:cNvPr id="2" name="Picture 1">
            <a:extLst>
              <a:ext uri="{FF2B5EF4-FFF2-40B4-BE49-F238E27FC236}">
                <a16:creationId xmlns:a16="http://schemas.microsoft.com/office/drawing/2014/main" id="{1AA8A111-05D5-4CBE-B0DA-717583310CA4}"/>
              </a:ext>
            </a:extLst>
          </p:cNvPr>
          <p:cNvPicPr>
            <a:picLocks noChangeAspect="1"/>
          </p:cNvPicPr>
          <p:nvPr/>
        </p:nvPicPr>
        <p:blipFill>
          <a:blip r:embed="rId3"/>
          <a:stretch>
            <a:fillRect/>
          </a:stretch>
        </p:blipFill>
        <p:spPr>
          <a:xfrm>
            <a:off x="2128720" y="732135"/>
            <a:ext cx="5040895" cy="2926682"/>
          </a:xfrm>
          <a:prstGeom prst="rect">
            <a:avLst/>
          </a:prstGeom>
        </p:spPr>
      </p:pic>
    </p:spTree>
    <p:extLst>
      <p:ext uri="{BB962C8B-B14F-4D97-AF65-F5344CB8AC3E}">
        <p14:creationId xmlns:p14="http://schemas.microsoft.com/office/powerpoint/2010/main" val="318276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2824460" y="15401"/>
            <a:ext cx="3952268" cy="614903"/>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3009625" y="46229"/>
            <a:ext cx="3742718" cy="549656"/>
          </a:xfrm>
          <a:prstGeom prst="rect">
            <a:avLst/>
          </a:prstGeom>
          <a:noFill/>
          <a:ln>
            <a:noFill/>
          </a:ln>
        </p:spPr>
        <p:txBody>
          <a:bodyPr spcFirstLastPara="1" vert="horz" wrap="square" lIns="68569" tIns="34275" rIns="68569" bIns="34275" rtlCol="0" anchor="ctr" anchorCtr="0">
            <a:normAutofit/>
          </a:bodyPr>
          <a:lstStyle/>
          <a:p>
            <a:pPr>
              <a:buSzPct val="162962"/>
            </a:pPr>
            <a:r>
              <a:rPr lang="en-US" sz="2025" dirty="0"/>
              <a:t>Crop and Fertilizer Prediction App</a:t>
            </a:r>
            <a:endParaRPr sz="2025" dirty="0"/>
          </a:p>
        </p:txBody>
      </p:sp>
      <p:sp>
        <p:nvSpPr>
          <p:cNvPr id="9" name="TextBox 8">
            <a:extLst>
              <a:ext uri="{FF2B5EF4-FFF2-40B4-BE49-F238E27FC236}">
                <a16:creationId xmlns:a16="http://schemas.microsoft.com/office/drawing/2014/main" id="{DDEFECAF-610F-4328-B5CC-52047A65C6B4}"/>
              </a:ext>
            </a:extLst>
          </p:cNvPr>
          <p:cNvSpPr txBox="1"/>
          <p:nvPr/>
        </p:nvSpPr>
        <p:spPr>
          <a:xfrm>
            <a:off x="6557165" y="1417588"/>
            <a:ext cx="1822589" cy="26776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400" b="1" dirty="0">
                <a:solidFill>
                  <a:schemeClr val="bg1"/>
                </a:solidFill>
              </a:rPr>
              <a:t>The user is required to enter all the values to predict crop, fertilizer and bio-fertilizer.</a:t>
            </a:r>
            <a:endParaRPr lang="en-AE" sz="3000" b="1" dirty="0">
              <a:solidFill>
                <a:schemeClr val="bg1"/>
              </a:solidFill>
            </a:endParaRPr>
          </a:p>
        </p:txBody>
      </p:sp>
      <p:pic>
        <p:nvPicPr>
          <p:cNvPr id="4" name="Picture 3">
            <a:extLst>
              <a:ext uri="{FF2B5EF4-FFF2-40B4-BE49-F238E27FC236}">
                <a16:creationId xmlns:a16="http://schemas.microsoft.com/office/drawing/2014/main" id="{411F439B-AA2B-4614-93F9-5BBCC2C1E45A}"/>
              </a:ext>
            </a:extLst>
          </p:cNvPr>
          <p:cNvPicPr>
            <a:picLocks noChangeAspect="1"/>
          </p:cNvPicPr>
          <p:nvPr/>
        </p:nvPicPr>
        <p:blipFill>
          <a:blip r:embed="rId3"/>
          <a:stretch>
            <a:fillRect/>
          </a:stretch>
        </p:blipFill>
        <p:spPr>
          <a:xfrm>
            <a:off x="601670" y="707200"/>
            <a:ext cx="5449935" cy="4436300"/>
          </a:xfrm>
          <a:prstGeom prst="rect">
            <a:avLst/>
          </a:prstGeom>
        </p:spPr>
      </p:pic>
    </p:spTree>
    <p:extLst>
      <p:ext uri="{BB962C8B-B14F-4D97-AF65-F5344CB8AC3E}">
        <p14:creationId xmlns:p14="http://schemas.microsoft.com/office/powerpoint/2010/main" val="318658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2824460" y="15401"/>
            <a:ext cx="3952268" cy="614903"/>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2892245" y="46229"/>
            <a:ext cx="3860098" cy="549656"/>
          </a:xfrm>
          <a:prstGeom prst="rect">
            <a:avLst/>
          </a:prstGeom>
          <a:noFill/>
          <a:ln>
            <a:noFill/>
          </a:ln>
        </p:spPr>
        <p:txBody>
          <a:bodyPr spcFirstLastPara="1" vert="horz" wrap="square" lIns="68569" tIns="34275" rIns="68569" bIns="34275" rtlCol="0" anchor="ctr" anchorCtr="0">
            <a:normAutofit fontScale="90000"/>
          </a:bodyPr>
          <a:lstStyle/>
          <a:p>
            <a:pPr>
              <a:buSzPct val="162962"/>
            </a:pPr>
            <a:r>
              <a:rPr lang="en-US" sz="2025" dirty="0"/>
              <a:t>Crop and Fertilizer Prediction App - Output</a:t>
            </a:r>
            <a:endParaRPr sz="2025" dirty="0"/>
          </a:p>
        </p:txBody>
      </p:sp>
      <p:sp>
        <p:nvSpPr>
          <p:cNvPr id="9" name="TextBox 8">
            <a:extLst>
              <a:ext uri="{FF2B5EF4-FFF2-40B4-BE49-F238E27FC236}">
                <a16:creationId xmlns:a16="http://schemas.microsoft.com/office/drawing/2014/main" id="{DDEFECAF-610F-4328-B5CC-52047A65C6B4}"/>
              </a:ext>
            </a:extLst>
          </p:cNvPr>
          <p:cNvSpPr txBox="1"/>
          <p:nvPr/>
        </p:nvSpPr>
        <p:spPr>
          <a:xfrm>
            <a:off x="6557165" y="1417588"/>
            <a:ext cx="1822589" cy="26776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400" b="1" dirty="0">
                <a:solidFill>
                  <a:schemeClr val="bg1"/>
                </a:solidFill>
              </a:rPr>
              <a:t>The user is required to enter all the values to predict crop, fertilizer and bio-fertilizer.</a:t>
            </a:r>
            <a:endParaRPr lang="en-AE" sz="3000" b="1" dirty="0">
              <a:solidFill>
                <a:schemeClr val="bg1"/>
              </a:solidFill>
            </a:endParaRPr>
          </a:p>
        </p:txBody>
      </p:sp>
      <p:pic>
        <p:nvPicPr>
          <p:cNvPr id="6" name="Picture 5">
            <a:extLst>
              <a:ext uri="{FF2B5EF4-FFF2-40B4-BE49-F238E27FC236}">
                <a16:creationId xmlns:a16="http://schemas.microsoft.com/office/drawing/2014/main" id="{C9B0C5FE-2E2B-4878-8AEB-858F68DB776C}"/>
              </a:ext>
            </a:extLst>
          </p:cNvPr>
          <p:cNvPicPr/>
          <p:nvPr/>
        </p:nvPicPr>
        <p:blipFill>
          <a:blip r:embed="rId3"/>
          <a:stretch>
            <a:fillRect/>
          </a:stretch>
        </p:blipFill>
        <p:spPr>
          <a:xfrm>
            <a:off x="907080" y="990799"/>
            <a:ext cx="5120690" cy="4106472"/>
          </a:xfrm>
          <a:prstGeom prst="rect">
            <a:avLst/>
          </a:prstGeom>
        </p:spPr>
      </p:pic>
    </p:spTree>
    <p:extLst>
      <p:ext uri="{BB962C8B-B14F-4D97-AF65-F5344CB8AC3E}">
        <p14:creationId xmlns:p14="http://schemas.microsoft.com/office/powerpoint/2010/main" val="29242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3044950" y="67457"/>
            <a:ext cx="3952268" cy="614903"/>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3284141" y="100080"/>
            <a:ext cx="3473886" cy="549656"/>
          </a:xfrm>
          <a:prstGeom prst="rect">
            <a:avLst/>
          </a:prstGeom>
          <a:noFill/>
          <a:ln>
            <a:noFill/>
          </a:ln>
        </p:spPr>
        <p:txBody>
          <a:bodyPr spcFirstLastPara="1" vert="horz" wrap="square" lIns="68569" tIns="34275" rIns="68569" bIns="34275" rtlCol="0" anchor="ctr" anchorCtr="0">
            <a:normAutofit/>
          </a:bodyPr>
          <a:lstStyle/>
          <a:p>
            <a:pPr>
              <a:buSzPct val="162962"/>
            </a:pPr>
            <a:r>
              <a:rPr lang="en-US" sz="2025" dirty="0"/>
              <a:t>Plant Disease Prediction App</a:t>
            </a:r>
            <a:endParaRPr sz="2025" dirty="0"/>
          </a:p>
        </p:txBody>
      </p:sp>
      <p:sp>
        <p:nvSpPr>
          <p:cNvPr id="11" name="TextBox 10">
            <a:extLst>
              <a:ext uri="{FF2B5EF4-FFF2-40B4-BE49-F238E27FC236}">
                <a16:creationId xmlns:a16="http://schemas.microsoft.com/office/drawing/2014/main" id="{A356C91B-D69F-4ABB-927A-0E35CD4B12A5}"/>
              </a:ext>
            </a:extLst>
          </p:cNvPr>
          <p:cNvSpPr txBox="1"/>
          <p:nvPr/>
        </p:nvSpPr>
        <p:spPr>
          <a:xfrm>
            <a:off x="6251755" y="1257724"/>
            <a:ext cx="2750519" cy="240065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000" b="1" dirty="0">
                <a:solidFill>
                  <a:schemeClr val="bg1"/>
                </a:solidFill>
              </a:rPr>
              <a:t>The user can upload an image and predict the plant health.</a:t>
            </a:r>
            <a:endParaRPr lang="en-AE" sz="3000" b="1" dirty="0">
              <a:solidFill>
                <a:schemeClr val="bg1"/>
              </a:solidFill>
            </a:endParaRPr>
          </a:p>
        </p:txBody>
      </p:sp>
      <p:pic>
        <p:nvPicPr>
          <p:cNvPr id="2" name="Picture 1">
            <a:extLst>
              <a:ext uri="{FF2B5EF4-FFF2-40B4-BE49-F238E27FC236}">
                <a16:creationId xmlns:a16="http://schemas.microsoft.com/office/drawing/2014/main" id="{8FABFF7F-A497-4EA4-BCA3-490F561886A5}"/>
              </a:ext>
            </a:extLst>
          </p:cNvPr>
          <p:cNvPicPr>
            <a:picLocks noChangeAspect="1"/>
          </p:cNvPicPr>
          <p:nvPr/>
        </p:nvPicPr>
        <p:blipFill>
          <a:blip r:embed="rId3"/>
          <a:stretch>
            <a:fillRect/>
          </a:stretch>
        </p:blipFill>
        <p:spPr>
          <a:xfrm>
            <a:off x="448965" y="891995"/>
            <a:ext cx="5286692" cy="4251505"/>
          </a:xfrm>
          <a:prstGeom prst="rect">
            <a:avLst/>
          </a:prstGeom>
        </p:spPr>
      </p:pic>
    </p:spTree>
    <p:extLst>
      <p:ext uri="{BB962C8B-B14F-4D97-AF65-F5344CB8AC3E}">
        <p14:creationId xmlns:p14="http://schemas.microsoft.com/office/powerpoint/2010/main" val="3768008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3044950" y="67457"/>
            <a:ext cx="3952268" cy="614903"/>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3284141" y="100080"/>
            <a:ext cx="3473886" cy="549656"/>
          </a:xfrm>
          <a:prstGeom prst="rect">
            <a:avLst/>
          </a:prstGeom>
          <a:noFill/>
          <a:ln>
            <a:noFill/>
          </a:ln>
        </p:spPr>
        <p:txBody>
          <a:bodyPr spcFirstLastPara="1" vert="horz" wrap="square" lIns="68569" tIns="34275" rIns="68569" bIns="34275" rtlCol="0" anchor="ctr" anchorCtr="0">
            <a:normAutofit fontScale="90000"/>
          </a:bodyPr>
          <a:lstStyle/>
          <a:p>
            <a:pPr>
              <a:buSzPct val="162962"/>
            </a:pPr>
            <a:r>
              <a:rPr lang="en-US" sz="2025" dirty="0"/>
              <a:t>Plant Disease Prediction App - Output</a:t>
            </a:r>
            <a:endParaRPr sz="2025" dirty="0"/>
          </a:p>
        </p:txBody>
      </p:sp>
      <p:sp>
        <p:nvSpPr>
          <p:cNvPr id="11" name="TextBox 10">
            <a:extLst>
              <a:ext uri="{FF2B5EF4-FFF2-40B4-BE49-F238E27FC236}">
                <a16:creationId xmlns:a16="http://schemas.microsoft.com/office/drawing/2014/main" id="{A356C91B-D69F-4ABB-927A-0E35CD4B12A5}"/>
              </a:ext>
            </a:extLst>
          </p:cNvPr>
          <p:cNvSpPr txBox="1"/>
          <p:nvPr/>
        </p:nvSpPr>
        <p:spPr>
          <a:xfrm>
            <a:off x="6251755" y="1257724"/>
            <a:ext cx="2750519" cy="240065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000" b="1" dirty="0">
                <a:solidFill>
                  <a:schemeClr val="bg1"/>
                </a:solidFill>
              </a:rPr>
              <a:t>The user can upload an image and predict the plant health.</a:t>
            </a:r>
            <a:endParaRPr lang="en-AE" sz="3000" b="1" dirty="0">
              <a:solidFill>
                <a:schemeClr val="bg1"/>
              </a:solidFill>
            </a:endParaRPr>
          </a:p>
        </p:txBody>
      </p:sp>
      <p:pic>
        <p:nvPicPr>
          <p:cNvPr id="2" name="Picture 1">
            <a:extLst>
              <a:ext uri="{FF2B5EF4-FFF2-40B4-BE49-F238E27FC236}">
                <a16:creationId xmlns:a16="http://schemas.microsoft.com/office/drawing/2014/main" id="{CDB32511-CB6F-43CD-A483-21F31DB8C8FF}"/>
              </a:ext>
            </a:extLst>
          </p:cNvPr>
          <p:cNvPicPr>
            <a:picLocks noChangeAspect="1"/>
          </p:cNvPicPr>
          <p:nvPr/>
        </p:nvPicPr>
        <p:blipFill>
          <a:blip r:embed="rId3"/>
          <a:stretch>
            <a:fillRect/>
          </a:stretch>
        </p:blipFill>
        <p:spPr>
          <a:xfrm>
            <a:off x="626396" y="774046"/>
            <a:ext cx="5315489" cy="4301997"/>
          </a:xfrm>
          <a:prstGeom prst="rect">
            <a:avLst/>
          </a:prstGeom>
        </p:spPr>
      </p:pic>
    </p:spTree>
    <p:extLst>
      <p:ext uri="{BB962C8B-B14F-4D97-AF65-F5344CB8AC3E}">
        <p14:creationId xmlns:p14="http://schemas.microsoft.com/office/powerpoint/2010/main" val="3007888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2586835" y="66822"/>
            <a:ext cx="4461623" cy="539885"/>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3350360" y="-46157"/>
            <a:ext cx="4370151" cy="765842"/>
          </a:xfrm>
          <a:prstGeom prst="rect">
            <a:avLst/>
          </a:prstGeom>
          <a:noFill/>
          <a:ln>
            <a:noFill/>
          </a:ln>
        </p:spPr>
        <p:txBody>
          <a:bodyPr spcFirstLastPara="1" vert="horz" wrap="square" lIns="68569" tIns="34275" rIns="68569" bIns="34275" rtlCol="0" anchor="ctr" anchorCtr="0">
            <a:normAutofit/>
          </a:bodyPr>
          <a:lstStyle/>
          <a:p>
            <a:pPr>
              <a:buSzPct val="162962"/>
            </a:pPr>
            <a:r>
              <a:rPr lang="en-US" sz="2025" dirty="0"/>
              <a:t>Soil Type Prediction App</a:t>
            </a:r>
            <a:endParaRPr sz="2025" dirty="0"/>
          </a:p>
        </p:txBody>
      </p:sp>
      <p:sp>
        <p:nvSpPr>
          <p:cNvPr id="9" name="TextBox 8">
            <a:extLst>
              <a:ext uri="{FF2B5EF4-FFF2-40B4-BE49-F238E27FC236}">
                <a16:creationId xmlns:a16="http://schemas.microsoft.com/office/drawing/2014/main" id="{C37011A7-757D-465F-8B92-4927C9E30649}"/>
              </a:ext>
            </a:extLst>
          </p:cNvPr>
          <p:cNvSpPr txBox="1"/>
          <p:nvPr/>
        </p:nvSpPr>
        <p:spPr>
          <a:xfrm>
            <a:off x="6251755" y="1655520"/>
            <a:ext cx="2179425" cy="240065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b="1" dirty="0">
                <a:solidFill>
                  <a:schemeClr val="bg1"/>
                </a:solidFill>
              </a:rPr>
              <a:t>The user can upload an image to predict the soil type.</a:t>
            </a:r>
            <a:endParaRPr lang="en-AE" sz="2400" b="1" dirty="0">
              <a:solidFill>
                <a:schemeClr val="bg1"/>
              </a:solidFill>
            </a:endParaRPr>
          </a:p>
          <a:p>
            <a:endParaRPr lang="en-AE" sz="3000" b="1" dirty="0">
              <a:solidFill>
                <a:schemeClr val="bg1"/>
              </a:solidFill>
            </a:endParaRPr>
          </a:p>
        </p:txBody>
      </p:sp>
      <p:pic>
        <p:nvPicPr>
          <p:cNvPr id="3" name="Picture 2">
            <a:extLst>
              <a:ext uri="{FF2B5EF4-FFF2-40B4-BE49-F238E27FC236}">
                <a16:creationId xmlns:a16="http://schemas.microsoft.com/office/drawing/2014/main" id="{88181B59-9C68-430F-9913-73587F6ACD0E}"/>
              </a:ext>
            </a:extLst>
          </p:cNvPr>
          <p:cNvPicPr>
            <a:picLocks noChangeAspect="1"/>
          </p:cNvPicPr>
          <p:nvPr/>
        </p:nvPicPr>
        <p:blipFill>
          <a:blip r:embed="rId3"/>
          <a:stretch>
            <a:fillRect/>
          </a:stretch>
        </p:blipFill>
        <p:spPr>
          <a:xfrm>
            <a:off x="560115" y="871194"/>
            <a:ext cx="5004798" cy="4057288"/>
          </a:xfrm>
          <a:prstGeom prst="rect">
            <a:avLst/>
          </a:prstGeom>
        </p:spPr>
      </p:pic>
    </p:spTree>
    <p:extLst>
      <p:ext uri="{BB962C8B-B14F-4D97-AF65-F5344CB8AC3E}">
        <p14:creationId xmlns:p14="http://schemas.microsoft.com/office/powerpoint/2010/main" val="1200270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p:nvPr/>
        </p:nvSpPr>
        <p:spPr>
          <a:xfrm>
            <a:off x="2586835" y="66822"/>
            <a:ext cx="4461623" cy="539885"/>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2892245" y="-46157"/>
            <a:ext cx="4370151" cy="765842"/>
          </a:xfrm>
          <a:prstGeom prst="rect">
            <a:avLst/>
          </a:prstGeom>
          <a:noFill/>
          <a:ln>
            <a:noFill/>
          </a:ln>
        </p:spPr>
        <p:txBody>
          <a:bodyPr spcFirstLastPara="1" vert="horz" wrap="square" lIns="68569" tIns="34275" rIns="68569" bIns="34275" rtlCol="0" anchor="ctr" anchorCtr="0">
            <a:normAutofit/>
          </a:bodyPr>
          <a:lstStyle/>
          <a:p>
            <a:pPr>
              <a:buSzPct val="162962"/>
            </a:pPr>
            <a:r>
              <a:rPr lang="en-US" sz="2025" dirty="0"/>
              <a:t>Soil Type Prediction App - Output</a:t>
            </a:r>
            <a:endParaRPr sz="2025" dirty="0"/>
          </a:p>
        </p:txBody>
      </p:sp>
      <p:sp>
        <p:nvSpPr>
          <p:cNvPr id="9" name="TextBox 8">
            <a:extLst>
              <a:ext uri="{FF2B5EF4-FFF2-40B4-BE49-F238E27FC236}">
                <a16:creationId xmlns:a16="http://schemas.microsoft.com/office/drawing/2014/main" id="{C37011A7-757D-465F-8B92-4927C9E30649}"/>
              </a:ext>
            </a:extLst>
          </p:cNvPr>
          <p:cNvSpPr txBox="1"/>
          <p:nvPr/>
        </p:nvSpPr>
        <p:spPr>
          <a:xfrm>
            <a:off x="6251755" y="1655520"/>
            <a:ext cx="2179425" cy="240065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b="1" dirty="0">
                <a:solidFill>
                  <a:schemeClr val="bg1"/>
                </a:solidFill>
              </a:rPr>
              <a:t>The user can upload an image to predict the soil type.</a:t>
            </a:r>
            <a:endParaRPr lang="en-AE" sz="2400" b="1" dirty="0">
              <a:solidFill>
                <a:schemeClr val="bg1"/>
              </a:solidFill>
            </a:endParaRPr>
          </a:p>
          <a:p>
            <a:endParaRPr lang="en-AE" sz="3000" b="1" dirty="0">
              <a:solidFill>
                <a:schemeClr val="bg1"/>
              </a:solidFill>
            </a:endParaRPr>
          </a:p>
        </p:txBody>
      </p:sp>
      <p:pic>
        <p:nvPicPr>
          <p:cNvPr id="3" name="Picture 2">
            <a:extLst>
              <a:ext uri="{FF2B5EF4-FFF2-40B4-BE49-F238E27FC236}">
                <a16:creationId xmlns:a16="http://schemas.microsoft.com/office/drawing/2014/main" id="{08E587F0-73AB-4BF4-B2D2-8488C0FC3B52}"/>
              </a:ext>
            </a:extLst>
          </p:cNvPr>
          <p:cNvPicPr>
            <a:picLocks noChangeAspect="1"/>
          </p:cNvPicPr>
          <p:nvPr/>
        </p:nvPicPr>
        <p:blipFill>
          <a:blip r:embed="rId3"/>
          <a:stretch>
            <a:fillRect/>
          </a:stretch>
        </p:blipFill>
        <p:spPr>
          <a:xfrm>
            <a:off x="601670" y="896454"/>
            <a:ext cx="5170833" cy="4174348"/>
          </a:xfrm>
          <a:prstGeom prst="rect">
            <a:avLst/>
          </a:prstGeom>
        </p:spPr>
      </p:pic>
    </p:spTree>
    <p:extLst>
      <p:ext uri="{BB962C8B-B14F-4D97-AF65-F5344CB8AC3E}">
        <p14:creationId xmlns:p14="http://schemas.microsoft.com/office/powerpoint/2010/main" val="222749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9"/>
          <p:cNvSpPr/>
          <p:nvPr/>
        </p:nvSpPr>
        <p:spPr>
          <a:xfrm>
            <a:off x="1483751" y="125832"/>
            <a:ext cx="4050450" cy="968153"/>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55" name="Google Shape;155;p9"/>
          <p:cNvSpPr txBox="1">
            <a:spLocks noGrp="1"/>
          </p:cNvSpPr>
          <p:nvPr>
            <p:ph type="title"/>
          </p:nvPr>
        </p:nvSpPr>
        <p:spPr>
          <a:xfrm>
            <a:off x="1907150" y="219077"/>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Contact Person</a:t>
            </a:r>
            <a:endParaRPr dirty="0"/>
          </a:p>
        </p:txBody>
      </p:sp>
      <p:sp>
        <p:nvSpPr>
          <p:cNvPr id="156" name="Google Shape;156;p9"/>
          <p:cNvSpPr txBox="1">
            <a:spLocks noGrp="1"/>
          </p:cNvSpPr>
          <p:nvPr>
            <p:ph idx="1"/>
          </p:nvPr>
        </p:nvSpPr>
        <p:spPr>
          <a:xfrm>
            <a:off x="998222" y="1400936"/>
            <a:ext cx="8358649" cy="613901"/>
          </a:xfrm>
          <a:prstGeom prst="rect">
            <a:avLst/>
          </a:prstGeom>
          <a:noFill/>
          <a:ln>
            <a:noFill/>
          </a:ln>
        </p:spPr>
        <p:txBody>
          <a:bodyPr spcFirstLastPara="1" vert="horz" wrap="square" lIns="68569" tIns="34275" rIns="68569" bIns="34275" rtlCol="0" anchor="t" anchorCtr="0">
            <a:normAutofit/>
          </a:bodyPr>
          <a:lstStyle/>
          <a:p>
            <a:pPr marL="257175">
              <a:spcBef>
                <a:spcPts val="480"/>
              </a:spcBef>
              <a:buSzPts val="3200"/>
              <a:buNone/>
            </a:pPr>
            <a:r>
              <a:rPr lang="en-US" dirty="0">
                <a:solidFill>
                  <a:schemeClr val="bg1"/>
                </a:solidFill>
              </a:rPr>
              <a:t>You can reach out to me on </a:t>
            </a:r>
            <a:r>
              <a:rPr lang="en-US" dirty="0">
                <a:solidFill>
                  <a:srgbClr val="FFFF00"/>
                </a:solidFill>
                <a:hlinkClick r:id="rId3">
                  <a:extLst>
                    <a:ext uri="{A12FA001-AC4F-418D-AE19-62706E023703}">
                      <ahyp:hlinkClr xmlns:ahyp="http://schemas.microsoft.com/office/drawing/2018/hyperlinkcolor" val="tx"/>
                    </a:ext>
                  </a:extLst>
                </a:hlinkClick>
              </a:rPr>
              <a:t>radhika_v84@yahoo.com</a:t>
            </a:r>
            <a:r>
              <a:rPr lang="en-US" dirty="0">
                <a:solidFill>
                  <a:srgbClr val="FFFF00"/>
                </a:solidFill>
              </a:rPr>
              <a:t>.</a:t>
            </a:r>
          </a:p>
          <a:p>
            <a:pPr marL="257175">
              <a:spcBef>
                <a:spcPts val="480"/>
              </a:spcBef>
              <a:buSzPts val="3200"/>
              <a:buNone/>
            </a:pPr>
            <a:endParaRPr dirty="0">
              <a:solidFill>
                <a:schemeClr val="lt1"/>
              </a:solidFill>
            </a:endParaRPr>
          </a:p>
        </p:txBody>
      </p:sp>
      <p:pic>
        <p:nvPicPr>
          <p:cNvPr id="3074" name="Picture 2" descr="Email Computer Icons Logo PNG, Clipart, Brand, Clip Art, Computer Icons,  Contact, Email Free PNG Download">
            <a:extLst>
              <a:ext uri="{FF2B5EF4-FFF2-40B4-BE49-F238E27FC236}">
                <a16:creationId xmlns:a16="http://schemas.microsoft.com/office/drawing/2014/main" id="{6B05E46B-27FE-4FC3-A424-72B20DD3DD8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7143" y1="75089" x2="7143" y2="75089"/>
                        <a14:foregroundMark x1="9341" y1="52774" x2="34341" y2="92208"/>
                        <a14:foregroundMark x1="28984" y1="93034" x2="6181" y2="60094"/>
                        <a14:foregroundMark x1="6181" y1="63754" x2="17170" y2="91499"/>
                        <a14:foregroundMark x1="824" y1="79103" x2="14011" y2="88194"/>
                        <a14:foregroundMark x1="5632" y1="7556" x2="77198" y2="22196"/>
                        <a14:foregroundMark x1="41071" y1="7792" x2="56044" y2="37544"/>
                        <a14:foregroundMark x1="42033" y1="7792" x2="77198" y2="21251"/>
                        <a14:foregroundMark x1="38736" y1="3896" x2="74588" y2="14758"/>
                        <a14:foregroundMark x1="73489" y1="8146" x2="89011" y2="33176"/>
                        <a14:foregroundMark x1="78022" y1="8855" x2="90385" y2="27863"/>
                      </a14:backgroundRemoval>
                    </a14:imgEffect>
                  </a14:imgLayer>
                </a14:imgProps>
              </a:ext>
              <a:ext uri="{28A0092B-C50C-407E-A947-70E740481C1C}">
                <a14:useLocalDpi xmlns:a14="http://schemas.microsoft.com/office/drawing/2010/main" val="0"/>
              </a:ext>
            </a:extLst>
          </a:blip>
          <a:srcRect/>
          <a:stretch>
            <a:fillRect/>
          </a:stretch>
        </p:blipFill>
        <p:spPr bwMode="auto">
          <a:xfrm>
            <a:off x="3603620" y="2014837"/>
            <a:ext cx="2278529" cy="2651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850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5" name="Picture 4">
            <a:extLst>
              <a:ext uri="{FF2B5EF4-FFF2-40B4-BE49-F238E27FC236}">
                <a16:creationId xmlns:a16="http://schemas.microsoft.com/office/drawing/2014/main" id="{31B832B3-608C-40B1-BC67-D495BECCF1E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64419" y="234077"/>
            <a:ext cx="6858000" cy="4675346"/>
          </a:xfrm>
          <a:prstGeom prst="rect">
            <a:avLst/>
          </a:prstGeom>
        </p:spPr>
      </p:pic>
    </p:spTree>
    <p:extLst>
      <p:ext uri="{BB962C8B-B14F-4D97-AF65-F5344CB8AC3E}">
        <p14:creationId xmlns:p14="http://schemas.microsoft.com/office/powerpoint/2010/main" val="301097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2"/>
          <p:cNvSpPr/>
          <p:nvPr/>
        </p:nvSpPr>
        <p:spPr>
          <a:xfrm>
            <a:off x="448965" y="358761"/>
            <a:ext cx="3942438" cy="702078"/>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95" name="Google Shape;95;p2"/>
          <p:cNvSpPr txBox="1">
            <a:spLocks noGrp="1"/>
          </p:cNvSpPr>
          <p:nvPr>
            <p:ph type="title"/>
          </p:nvPr>
        </p:nvSpPr>
        <p:spPr>
          <a:xfrm>
            <a:off x="283635" y="281175"/>
            <a:ext cx="647999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   Table of Contents</a:t>
            </a:r>
            <a:endParaRPr dirty="0"/>
          </a:p>
        </p:txBody>
      </p:sp>
      <p:graphicFrame>
        <p:nvGraphicFramePr>
          <p:cNvPr id="2" name="Table 2">
            <a:extLst>
              <a:ext uri="{FF2B5EF4-FFF2-40B4-BE49-F238E27FC236}">
                <a16:creationId xmlns:a16="http://schemas.microsoft.com/office/drawing/2014/main" id="{D680A4F1-C8FE-4E86-B579-B1F763E0287F}"/>
              </a:ext>
            </a:extLst>
          </p:cNvPr>
          <p:cNvGraphicFramePr>
            <a:graphicFrameLocks noGrp="1"/>
          </p:cNvGraphicFramePr>
          <p:nvPr>
            <p:extLst>
              <p:ext uri="{D42A27DB-BD31-4B8C-83A1-F6EECF244321}">
                <p14:modId xmlns:p14="http://schemas.microsoft.com/office/powerpoint/2010/main" val="1148018839"/>
              </p:ext>
            </p:extLst>
          </p:nvPr>
        </p:nvGraphicFramePr>
        <p:xfrm>
          <a:off x="3523630" y="1350110"/>
          <a:ext cx="5018700" cy="3487703"/>
        </p:xfrm>
        <a:graphic>
          <a:graphicData uri="http://schemas.openxmlformats.org/drawingml/2006/table">
            <a:tbl>
              <a:tblPr firstRow="1" bandRow="1">
                <a:tableStyleId>{69C7853C-536D-4A76-A0AE-DD22124D55A5}</a:tableStyleId>
              </a:tblPr>
              <a:tblGrid>
                <a:gridCol w="1063318">
                  <a:extLst>
                    <a:ext uri="{9D8B030D-6E8A-4147-A177-3AD203B41FA5}">
                      <a16:colId xmlns:a16="http://schemas.microsoft.com/office/drawing/2014/main" val="3487783767"/>
                    </a:ext>
                  </a:extLst>
                </a:gridCol>
                <a:gridCol w="2469226">
                  <a:extLst>
                    <a:ext uri="{9D8B030D-6E8A-4147-A177-3AD203B41FA5}">
                      <a16:colId xmlns:a16="http://schemas.microsoft.com/office/drawing/2014/main" val="3511193581"/>
                    </a:ext>
                  </a:extLst>
                </a:gridCol>
                <a:gridCol w="1486156">
                  <a:extLst>
                    <a:ext uri="{9D8B030D-6E8A-4147-A177-3AD203B41FA5}">
                      <a16:colId xmlns:a16="http://schemas.microsoft.com/office/drawing/2014/main" val="593558634"/>
                    </a:ext>
                  </a:extLst>
                </a:gridCol>
              </a:tblGrid>
              <a:tr h="382282">
                <a:tc>
                  <a:txBody>
                    <a:bodyPr/>
                    <a:lstStyle/>
                    <a:p>
                      <a:r>
                        <a:rPr lang="en-US" sz="1400" dirty="0"/>
                        <a:t>S.No</a:t>
                      </a:r>
                      <a:endParaRPr lang="en-AE" sz="1400" dirty="0"/>
                    </a:p>
                  </a:txBody>
                  <a:tcPr marL="68580" marR="68580" marT="34290" marB="34290"/>
                </a:tc>
                <a:tc>
                  <a:txBody>
                    <a:bodyPr/>
                    <a:lstStyle/>
                    <a:p>
                      <a:r>
                        <a:rPr lang="en-US" sz="1400" dirty="0"/>
                        <a:t>Slide Content</a:t>
                      </a:r>
                      <a:endParaRPr lang="en-AE" sz="1400" dirty="0"/>
                    </a:p>
                  </a:txBody>
                  <a:tcPr marL="68580" marR="68580" marT="34290" marB="34290"/>
                </a:tc>
                <a:tc>
                  <a:txBody>
                    <a:bodyPr/>
                    <a:lstStyle/>
                    <a:p>
                      <a:r>
                        <a:rPr lang="en-US" sz="1400" dirty="0"/>
                        <a:t>Slide No.</a:t>
                      </a:r>
                      <a:endParaRPr lang="en-AE" sz="1400" dirty="0"/>
                    </a:p>
                  </a:txBody>
                  <a:tcPr marL="68580" marR="68580" marT="34290" marB="34290"/>
                </a:tc>
                <a:extLst>
                  <a:ext uri="{0D108BD9-81ED-4DB2-BD59-A6C34878D82A}">
                    <a16:rowId xmlns:a16="http://schemas.microsoft.com/office/drawing/2014/main" val="3089550643"/>
                  </a:ext>
                </a:extLst>
              </a:tr>
              <a:tr h="364191">
                <a:tc>
                  <a:txBody>
                    <a:bodyPr/>
                    <a:lstStyle/>
                    <a:p>
                      <a:r>
                        <a:rPr lang="en-US" sz="1400" dirty="0"/>
                        <a:t>1</a:t>
                      </a:r>
                      <a:endParaRPr lang="en-AE" sz="1400" dirty="0"/>
                    </a:p>
                  </a:txBody>
                  <a:tcPr marL="68580" marR="68580" marT="34290" marB="34290"/>
                </a:tc>
                <a:tc>
                  <a:txBody>
                    <a:bodyPr/>
                    <a:lstStyle/>
                    <a:p>
                      <a:r>
                        <a:rPr lang="en-US" sz="1400" dirty="0"/>
                        <a:t>Acknowledgements</a:t>
                      </a:r>
                      <a:endParaRPr lang="en-AE" sz="1400" dirty="0"/>
                    </a:p>
                  </a:txBody>
                  <a:tcPr marL="68580" marR="68580" marT="34290" marB="34290"/>
                </a:tc>
                <a:tc>
                  <a:txBody>
                    <a:bodyPr/>
                    <a:lstStyle/>
                    <a:p>
                      <a:r>
                        <a:rPr lang="en-US" sz="1400" dirty="0"/>
                        <a:t>3</a:t>
                      </a:r>
                      <a:endParaRPr lang="en-AE" sz="1400" dirty="0"/>
                    </a:p>
                  </a:txBody>
                  <a:tcPr marL="68580" marR="68580" marT="34290" marB="34290"/>
                </a:tc>
                <a:extLst>
                  <a:ext uri="{0D108BD9-81ED-4DB2-BD59-A6C34878D82A}">
                    <a16:rowId xmlns:a16="http://schemas.microsoft.com/office/drawing/2014/main" val="918405224"/>
                  </a:ext>
                </a:extLst>
              </a:tr>
              <a:tr h="364191">
                <a:tc>
                  <a:txBody>
                    <a:bodyPr/>
                    <a:lstStyle/>
                    <a:p>
                      <a:r>
                        <a:rPr lang="en-US" sz="1400" dirty="0"/>
                        <a:t>2</a:t>
                      </a:r>
                      <a:endParaRPr lang="en-AE" sz="1400" dirty="0"/>
                    </a:p>
                  </a:txBody>
                  <a:tcPr marL="68580" marR="68580" marT="34290" marB="34290"/>
                </a:tc>
                <a:tc>
                  <a:txBody>
                    <a:bodyPr/>
                    <a:lstStyle/>
                    <a:p>
                      <a:r>
                        <a:rPr lang="en-US" sz="1400" dirty="0"/>
                        <a:t>It’s me, Sajini!</a:t>
                      </a:r>
                      <a:endParaRPr lang="en-AE" sz="1400" dirty="0"/>
                    </a:p>
                  </a:txBody>
                  <a:tcPr marL="68580" marR="68580" marT="34290" marB="34290"/>
                </a:tc>
                <a:tc>
                  <a:txBody>
                    <a:bodyPr/>
                    <a:lstStyle/>
                    <a:p>
                      <a:r>
                        <a:rPr lang="en-US" sz="1400" dirty="0"/>
                        <a:t>4</a:t>
                      </a:r>
                      <a:endParaRPr lang="en-AE" sz="1400" dirty="0"/>
                    </a:p>
                  </a:txBody>
                  <a:tcPr marL="68580" marR="68580" marT="34290" marB="34290"/>
                </a:tc>
                <a:extLst>
                  <a:ext uri="{0D108BD9-81ED-4DB2-BD59-A6C34878D82A}">
                    <a16:rowId xmlns:a16="http://schemas.microsoft.com/office/drawing/2014/main" val="3448902539"/>
                  </a:ext>
                </a:extLst>
              </a:tr>
              <a:tr h="424975">
                <a:tc>
                  <a:txBody>
                    <a:bodyPr/>
                    <a:lstStyle/>
                    <a:p>
                      <a:r>
                        <a:rPr lang="en-US" sz="1400" dirty="0"/>
                        <a:t>3</a:t>
                      </a:r>
                      <a:endParaRPr lang="en-AE" sz="1400" dirty="0"/>
                    </a:p>
                  </a:txBody>
                  <a:tcPr marL="68580" marR="68580" marT="34290" marB="34290"/>
                </a:tc>
                <a:tc>
                  <a:txBody>
                    <a:bodyPr/>
                    <a:lstStyle/>
                    <a:p>
                      <a:r>
                        <a:rPr lang="en-US" sz="1400" dirty="0"/>
                        <a:t>About My Internship Journey with Clevered…</a:t>
                      </a:r>
                      <a:endParaRPr lang="en-AE" sz="1400" dirty="0"/>
                    </a:p>
                  </a:txBody>
                  <a:tcPr marL="68580" marR="68580" marT="34290" marB="34290"/>
                </a:tc>
                <a:tc>
                  <a:txBody>
                    <a:bodyPr/>
                    <a:lstStyle/>
                    <a:p>
                      <a:r>
                        <a:rPr lang="en-US" sz="1400" dirty="0"/>
                        <a:t>5</a:t>
                      </a:r>
                      <a:endParaRPr lang="en-AE" sz="1400" dirty="0"/>
                    </a:p>
                  </a:txBody>
                  <a:tcPr marL="68580" marR="68580" marT="34290" marB="34290"/>
                </a:tc>
                <a:extLst>
                  <a:ext uri="{0D108BD9-81ED-4DB2-BD59-A6C34878D82A}">
                    <a16:rowId xmlns:a16="http://schemas.microsoft.com/office/drawing/2014/main" val="2830602177"/>
                  </a:ext>
                </a:extLst>
              </a:tr>
              <a:tr h="424975">
                <a:tc>
                  <a:txBody>
                    <a:bodyPr/>
                    <a:lstStyle/>
                    <a:p>
                      <a:r>
                        <a:rPr lang="en-US" sz="1400" dirty="0"/>
                        <a:t>4</a:t>
                      </a:r>
                      <a:endParaRPr lang="en-AE" sz="1400" dirty="0"/>
                    </a:p>
                  </a:txBody>
                  <a:tcPr marL="68580" marR="68580" marT="34290" marB="34290"/>
                </a:tc>
                <a:tc>
                  <a:txBody>
                    <a:bodyPr/>
                    <a:lstStyle/>
                    <a:p>
                      <a:r>
                        <a:rPr lang="en-US" sz="1400" dirty="0"/>
                        <a:t>Introduction to Agridon </a:t>
                      </a:r>
                      <a:endParaRPr lang="en-AE" sz="1400" dirty="0"/>
                    </a:p>
                  </a:txBody>
                  <a:tcPr marL="68580" marR="68580" marT="34290" marB="34290"/>
                </a:tc>
                <a:tc>
                  <a:txBody>
                    <a:bodyPr/>
                    <a:lstStyle/>
                    <a:p>
                      <a:r>
                        <a:rPr lang="en-US" sz="1400" dirty="0"/>
                        <a:t>6</a:t>
                      </a:r>
                      <a:endParaRPr lang="en-AE" sz="1400" dirty="0"/>
                    </a:p>
                  </a:txBody>
                  <a:tcPr marL="68580" marR="68580" marT="34290" marB="34290"/>
                </a:tc>
                <a:extLst>
                  <a:ext uri="{0D108BD9-81ED-4DB2-BD59-A6C34878D82A}">
                    <a16:rowId xmlns:a16="http://schemas.microsoft.com/office/drawing/2014/main" val="158885358"/>
                  </a:ext>
                </a:extLst>
              </a:tr>
              <a:tr h="364191">
                <a:tc>
                  <a:txBody>
                    <a:bodyPr/>
                    <a:lstStyle/>
                    <a:p>
                      <a:r>
                        <a:rPr lang="en-US" sz="1400" dirty="0"/>
                        <a:t>5</a:t>
                      </a:r>
                      <a:endParaRPr lang="en-AE" sz="1400" dirty="0"/>
                    </a:p>
                  </a:txBody>
                  <a:tcPr marL="68580" marR="68580" marT="34290" marB="34290"/>
                </a:tc>
                <a:tc>
                  <a:txBody>
                    <a:bodyPr/>
                    <a:lstStyle/>
                    <a:p>
                      <a:r>
                        <a:rPr lang="en-US" sz="1400" dirty="0"/>
                        <a:t>Components of Agridon</a:t>
                      </a:r>
                      <a:endParaRPr lang="en-AE" sz="1400" dirty="0"/>
                    </a:p>
                  </a:txBody>
                  <a:tcPr marL="68580" marR="68580" marT="34290" marB="34290"/>
                </a:tc>
                <a:tc>
                  <a:txBody>
                    <a:bodyPr/>
                    <a:lstStyle/>
                    <a:p>
                      <a:r>
                        <a:rPr lang="en-US" sz="1400" dirty="0"/>
                        <a:t>7-10</a:t>
                      </a:r>
                      <a:endParaRPr lang="en-AE" sz="1400" dirty="0"/>
                    </a:p>
                  </a:txBody>
                  <a:tcPr marL="68580" marR="68580" marT="34290" marB="34290"/>
                </a:tc>
                <a:extLst>
                  <a:ext uri="{0D108BD9-81ED-4DB2-BD59-A6C34878D82A}">
                    <a16:rowId xmlns:a16="http://schemas.microsoft.com/office/drawing/2014/main" val="1988342960"/>
                  </a:ext>
                </a:extLst>
              </a:tr>
              <a:tr h="364191">
                <a:tc>
                  <a:txBody>
                    <a:bodyPr/>
                    <a:lstStyle/>
                    <a:p>
                      <a:r>
                        <a:rPr lang="en-US" sz="1400" dirty="0"/>
                        <a:t>6</a:t>
                      </a:r>
                      <a:endParaRPr lang="en-AE" sz="1400" dirty="0"/>
                    </a:p>
                  </a:txBody>
                  <a:tcPr marL="68580" marR="68580" marT="34290" marB="34290"/>
                </a:tc>
                <a:tc>
                  <a:txBody>
                    <a:bodyPr/>
                    <a:lstStyle/>
                    <a:p>
                      <a:r>
                        <a:rPr lang="en-US" sz="1400" dirty="0"/>
                        <a:t>Agridon’s features and contents</a:t>
                      </a:r>
                      <a:endParaRPr lang="en-AE" sz="1400" dirty="0"/>
                    </a:p>
                  </a:txBody>
                  <a:tcPr marL="68580" marR="68580" marT="34290" marB="34290"/>
                </a:tc>
                <a:tc>
                  <a:txBody>
                    <a:bodyPr/>
                    <a:lstStyle/>
                    <a:p>
                      <a:r>
                        <a:rPr lang="en-US" sz="1400" dirty="0"/>
                        <a:t>11-14</a:t>
                      </a:r>
                      <a:endParaRPr lang="en-AE" sz="1400" dirty="0"/>
                    </a:p>
                  </a:txBody>
                  <a:tcPr marL="68580" marR="68580" marT="34290" marB="34290"/>
                </a:tc>
                <a:extLst>
                  <a:ext uri="{0D108BD9-81ED-4DB2-BD59-A6C34878D82A}">
                    <a16:rowId xmlns:a16="http://schemas.microsoft.com/office/drawing/2014/main" val="2252531467"/>
                  </a:ext>
                </a:extLst>
              </a:tr>
              <a:tr h="364191">
                <a:tc>
                  <a:txBody>
                    <a:bodyPr/>
                    <a:lstStyle/>
                    <a:p>
                      <a:r>
                        <a:rPr lang="en-US" sz="1400" dirty="0"/>
                        <a:t>7</a:t>
                      </a:r>
                      <a:endParaRPr lang="en-AE" sz="1400" dirty="0"/>
                    </a:p>
                  </a:txBody>
                  <a:tcPr marL="68580" marR="68580" marT="34290" marB="34290"/>
                </a:tc>
                <a:tc>
                  <a:txBody>
                    <a:bodyPr/>
                    <a:lstStyle/>
                    <a:p>
                      <a:r>
                        <a:rPr lang="en-US" sz="1400" dirty="0"/>
                        <a:t>Contact Name</a:t>
                      </a:r>
                      <a:endParaRPr lang="en-AE" sz="1400" dirty="0"/>
                    </a:p>
                  </a:txBody>
                  <a:tcPr marL="68580" marR="68580" marT="34290" marB="34290"/>
                </a:tc>
                <a:tc>
                  <a:txBody>
                    <a:bodyPr/>
                    <a:lstStyle/>
                    <a:p>
                      <a:r>
                        <a:rPr lang="en-US" sz="1400" dirty="0"/>
                        <a:t>15</a:t>
                      </a:r>
                      <a:endParaRPr lang="en-AE" sz="1400" dirty="0"/>
                    </a:p>
                  </a:txBody>
                  <a:tcPr marL="68580" marR="68580" marT="34290" marB="34290"/>
                </a:tc>
                <a:extLst>
                  <a:ext uri="{0D108BD9-81ED-4DB2-BD59-A6C34878D82A}">
                    <a16:rowId xmlns:a16="http://schemas.microsoft.com/office/drawing/2014/main" val="4209895116"/>
                  </a:ext>
                </a:extLst>
              </a:tr>
              <a:tr h="364191">
                <a:tc>
                  <a:txBody>
                    <a:bodyPr/>
                    <a:lstStyle/>
                    <a:p>
                      <a:r>
                        <a:rPr lang="en-US" sz="1400" dirty="0"/>
                        <a:t>8</a:t>
                      </a:r>
                      <a:endParaRPr lang="en-AE" sz="1400" dirty="0"/>
                    </a:p>
                  </a:txBody>
                  <a:tcPr marL="68580" marR="68580" marT="34290" marB="34290"/>
                </a:tc>
                <a:tc>
                  <a:txBody>
                    <a:bodyPr/>
                    <a:lstStyle/>
                    <a:p>
                      <a:r>
                        <a:rPr lang="en-US" sz="1400" dirty="0"/>
                        <a:t>Thank you</a:t>
                      </a:r>
                      <a:endParaRPr lang="en-AE" sz="1400" dirty="0"/>
                    </a:p>
                  </a:txBody>
                  <a:tcPr marL="68580" marR="68580" marT="34290" marB="34290"/>
                </a:tc>
                <a:tc>
                  <a:txBody>
                    <a:bodyPr/>
                    <a:lstStyle/>
                    <a:p>
                      <a:r>
                        <a:rPr lang="en-US" sz="1400" dirty="0"/>
                        <a:t>16</a:t>
                      </a:r>
                      <a:endParaRPr lang="en-AE" sz="1400" dirty="0"/>
                    </a:p>
                  </a:txBody>
                  <a:tcPr marL="68580" marR="68580" marT="34290" marB="34290"/>
                </a:tc>
                <a:extLst>
                  <a:ext uri="{0D108BD9-81ED-4DB2-BD59-A6C34878D82A}">
                    <a16:rowId xmlns:a16="http://schemas.microsoft.com/office/drawing/2014/main" val="1532489098"/>
                  </a:ext>
                </a:extLst>
              </a:tr>
            </a:tbl>
          </a:graphicData>
        </a:graphic>
      </p:graphicFrame>
    </p:spTree>
    <p:extLst>
      <p:ext uri="{BB962C8B-B14F-4D97-AF65-F5344CB8AC3E}">
        <p14:creationId xmlns:p14="http://schemas.microsoft.com/office/powerpoint/2010/main" val="235549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3"/>
          <p:cNvSpPr/>
          <p:nvPr/>
        </p:nvSpPr>
        <p:spPr>
          <a:xfrm>
            <a:off x="601670" y="47961"/>
            <a:ext cx="3942438" cy="702078"/>
          </a:xfrm>
          <a:prstGeom prst="rect">
            <a:avLst/>
          </a:prstGeom>
          <a:solidFill>
            <a:srgbClr val="00B050"/>
          </a:solidFill>
          <a:ln w="7620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03" name="Google Shape;103;p3"/>
          <p:cNvSpPr txBox="1">
            <a:spLocks noGrp="1"/>
          </p:cNvSpPr>
          <p:nvPr>
            <p:ph type="title"/>
          </p:nvPr>
        </p:nvSpPr>
        <p:spPr>
          <a:xfrm>
            <a:off x="601670" y="-77586"/>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Acknowledgements</a:t>
            </a:r>
            <a:endParaRPr dirty="0"/>
          </a:p>
        </p:txBody>
      </p:sp>
      <p:sp>
        <p:nvSpPr>
          <p:cNvPr id="104" name="Google Shape;104;p3"/>
          <p:cNvSpPr txBox="1">
            <a:spLocks noGrp="1"/>
          </p:cNvSpPr>
          <p:nvPr>
            <p:ph idx="1"/>
          </p:nvPr>
        </p:nvSpPr>
        <p:spPr>
          <a:xfrm>
            <a:off x="929149" y="985642"/>
            <a:ext cx="7802126" cy="3980357"/>
          </a:xfrm>
          <a:prstGeom prst="rect">
            <a:avLst/>
          </a:prstGeom>
          <a:ln/>
        </p:spPr>
        <p:style>
          <a:lnRef idx="0">
            <a:schemeClr val="accent3"/>
          </a:lnRef>
          <a:fillRef idx="3">
            <a:schemeClr val="accent3"/>
          </a:fillRef>
          <a:effectRef idx="3">
            <a:schemeClr val="accent3"/>
          </a:effectRef>
          <a:fontRef idx="minor">
            <a:schemeClr val="lt1"/>
          </a:fontRef>
        </p:style>
        <p:txBody>
          <a:bodyPr spcFirstLastPara="1" vert="horz" wrap="square" lIns="68569" tIns="34275" rIns="68569" bIns="34275" rtlCol="0" anchor="t" anchorCtr="0">
            <a:normAutofit fontScale="85000" lnSpcReduction="20000"/>
          </a:bodyPr>
          <a:lstStyle/>
          <a:p>
            <a:pPr>
              <a:buFont typeface="Wingdings" panose="05000000000000000000" pitchFamily="2" charset="2"/>
              <a:buChar char="v"/>
            </a:pP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To the Almighty, who helped me accomplish this </a:t>
            </a:r>
            <a:r>
              <a:rPr lang="en-US" dirty="0">
                <a:solidFill>
                  <a:srgbClr val="FFFFFF"/>
                </a:solidFill>
                <a:latin typeface="Tahoma" panose="020B0604030504040204" pitchFamily="34" charset="0"/>
                <a:ea typeface="Tahoma" panose="020B0604030504040204" pitchFamily="34" charset="0"/>
                <a:cs typeface="Tahoma" panose="020B0604030504040204" pitchFamily="34" charset="0"/>
              </a:rPr>
              <a:t>PIP</a:t>
            </a: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 project.</a:t>
            </a:r>
          </a:p>
          <a:p>
            <a:pPr marL="85725" indent="0">
              <a:buNone/>
            </a:pPr>
            <a:endParaRPr lang="en-AE" sz="21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To my parents and grandparents for encouraging, motivating and standing by me always.</a:t>
            </a:r>
          </a:p>
          <a:p>
            <a:pPr marL="85725" indent="0">
              <a:buNone/>
            </a:pPr>
            <a:endParaRPr lang="en-AE" sz="21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To my mentors (Ms. Shivani, Ms. Smita, Ms. Shiksha, Mr. Avishek, Mr. Prateek) for enriching me with their endless knowledge.</a:t>
            </a:r>
          </a:p>
          <a:p>
            <a:pPr marL="85725" indent="0">
              <a:buNone/>
            </a:pPr>
            <a:endPar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A special mention to Mr. Ken for being a guiding light.</a:t>
            </a:r>
          </a:p>
          <a:p>
            <a:pPr marL="0" indent="0">
              <a:buNone/>
            </a:pPr>
            <a:endPar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 Thank you to Ms. </a:t>
            </a:r>
            <a:r>
              <a:rPr lang="en-US" sz="2100" dirty="0" err="1">
                <a:solidFill>
                  <a:srgbClr val="FFFFFF"/>
                </a:solidFill>
                <a:latin typeface="Tahoma" panose="020B0604030504040204" pitchFamily="34" charset="0"/>
                <a:ea typeface="Tahoma" panose="020B0604030504040204" pitchFamily="34" charset="0"/>
                <a:cs typeface="Tahoma" panose="020B0604030504040204" pitchFamily="34" charset="0"/>
              </a:rPr>
              <a:t>Samreen</a:t>
            </a: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 Rizvi for being a fantastic teacher.</a:t>
            </a:r>
          </a:p>
          <a:p>
            <a:pPr marL="85725" indent="0">
              <a:buNone/>
            </a:pPr>
            <a:endParaRPr lang="en-AE" sz="21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v"/>
            </a:pPr>
            <a:r>
              <a:rPr lang="en-US" sz="2100" dirty="0">
                <a:solidFill>
                  <a:srgbClr val="FFFFFF"/>
                </a:solidFill>
                <a:latin typeface="Tahoma" panose="020B0604030504040204" pitchFamily="34" charset="0"/>
                <a:ea typeface="Tahoma" panose="020B0604030504040204" pitchFamily="34" charset="0"/>
                <a:cs typeface="Tahoma" panose="020B0604030504040204" pitchFamily="34" charset="0"/>
              </a:rPr>
              <a:t>To everyone who made this possible, thank you from the bottom of my heart.</a:t>
            </a:r>
            <a:endParaRPr lang="en-AE" sz="21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Clr>
                <a:schemeClr val="lt1"/>
              </a:buClr>
              <a:buSzPts val="3200"/>
              <a:buNone/>
            </a:pPr>
            <a:endParaRPr dirty="0">
              <a:solidFill>
                <a:schemeClr val="lt1"/>
              </a:solidFill>
            </a:endParaRPr>
          </a:p>
        </p:txBody>
      </p:sp>
    </p:spTree>
    <p:extLst>
      <p:ext uri="{BB962C8B-B14F-4D97-AF65-F5344CB8AC3E}">
        <p14:creationId xmlns:p14="http://schemas.microsoft.com/office/powerpoint/2010/main" val="3601640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4"/>
          <p:cNvSpPr/>
          <p:nvPr/>
        </p:nvSpPr>
        <p:spPr>
          <a:xfrm>
            <a:off x="1733960" y="-326"/>
            <a:ext cx="3942438" cy="550241"/>
          </a:xfrm>
          <a:prstGeom prst="rect">
            <a:avLst/>
          </a:prstGeom>
          <a:solidFill>
            <a:srgbClr val="00B050"/>
          </a:solidFill>
          <a:ln w="5715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11" name="Google Shape;111;p4"/>
          <p:cNvSpPr txBox="1">
            <a:spLocks noGrp="1"/>
          </p:cNvSpPr>
          <p:nvPr>
            <p:ph type="title"/>
          </p:nvPr>
        </p:nvSpPr>
        <p:spPr>
          <a:xfrm>
            <a:off x="2497885" y="-126734"/>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About Me..</a:t>
            </a:r>
            <a:endParaRPr dirty="0"/>
          </a:p>
        </p:txBody>
      </p:sp>
      <p:pic>
        <p:nvPicPr>
          <p:cNvPr id="3" name="Picture 2">
            <a:extLst>
              <a:ext uri="{FF2B5EF4-FFF2-40B4-BE49-F238E27FC236}">
                <a16:creationId xmlns:a16="http://schemas.microsoft.com/office/drawing/2014/main" id="{60CB40CA-9FAB-4D04-9280-A3B8A7D3E7D5}"/>
              </a:ext>
            </a:extLst>
          </p:cNvPr>
          <p:cNvPicPr>
            <a:picLocks noChangeAspect="1"/>
          </p:cNvPicPr>
          <p:nvPr/>
        </p:nvPicPr>
        <p:blipFill>
          <a:blip r:embed="rId3"/>
          <a:stretch>
            <a:fillRect/>
          </a:stretch>
        </p:blipFill>
        <p:spPr>
          <a:xfrm>
            <a:off x="339989" y="730516"/>
            <a:ext cx="1528060" cy="203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 name="Diagram 6">
            <a:extLst>
              <a:ext uri="{FF2B5EF4-FFF2-40B4-BE49-F238E27FC236}">
                <a16:creationId xmlns:a16="http://schemas.microsoft.com/office/drawing/2014/main" id="{90662A6F-1D9B-4108-81AA-14187856EC74}"/>
              </a:ext>
            </a:extLst>
          </p:cNvPr>
          <p:cNvGraphicFramePr/>
          <p:nvPr/>
        </p:nvGraphicFramePr>
        <p:xfrm>
          <a:off x="3520728" y="730516"/>
          <a:ext cx="5504108" cy="4259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8B65A103-C446-44EF-9CFC-A79F4637AB09}"/>
              </a:ext>
            </a:extLst>
          </p:cNvPr>
          <p:cNvPicPr>
            <a:picLocks noChangeAspect="1"/>
          </p:cNvPicPr>
          <p:nvPr/>
        </p:nvPicPr>
        <p:blipFill>
          <a:blip r:embed="rId9"/>
          <a:stretch>
            <a:fillRect/>
          </a:stretch>
        </p:blipFill>
        <p:spPr>
          <a:xfrm>
            <a:off x="339989" y="2905053"/>
            <a:ext cx="2461577" cy="2084612"/>
          </a:xfrm>
          <a:prstGeom prst="rect">
            <a:avLst/>
          </a:prstGeom>
        </p:spPr>
      </p:pic>
      <p:pic>
        <p:nvPicPr>
          <p:cNvPr id="9" name="Picture 8">
            <a:extLst>
              <a:ext uri="{FF2B5EF4-FFF2-40B4-BE49-F238E27FC236}">
                <a16:creationId xmlns:a16="http://schemas.microsoft.com/office/drawing/2014/main" id="{B8E7355B-B324-417E-8185-3D24DAA0C71F}"/>
              </a:ext>
            </a:extLst>
          </p:cNvPr>
          <p:cNvPicPr>
            <a:picLocks noChangeAspect="1"/>
          </p:cNvPicPr>
          <p:nvPr/>
        </p:nvPicPr>
        <p:blipFill>
          <a:blip r:embed="rId10"/>
          <a:stretch>
            <a:fillRect/>
          </a:stretch>
        </p:blipFill>
        <p:spPr>
          <a:xfrm>
            <a:off x="2028233" y="701244"/>
            <a:ext cx="2101159" cy="1475362"/>
          </a:xfrm>
          <a:prstGeom prst="rect">
            <a:avLst/>
          </a:prstGeom>
        </p:spPr>
      </p:pic>
      <p:pic>
        <p:nvPicPr>
          <p:cNvPr id="10" name="Picture 9">
            <a:extLst>
              <a:ext uri="{FF2B5EF4-FFF2-40B4-BE49-F238E27FC236}">
                <a16:creationId xmlns:a16="http://schemas.microsoft.com/office/drawing/2014/main" id="{5C8DDBA4-8BF7-4EEE-8CD0-42FEBDD13106}"/>
              </a:ext>
            </a:extLst>
          </p:cNvPr>
          <p:cNvPicPr>
            <a:picLocks noChangeAspect="1"/>
          </p:cNvPicPr>
          <p:nvPr/>
        </p:nvPicPr>
        <p:blipFill rotWithShape="1">
          <a:blip r:embed="rId11"/>
          <a:srcRect r="42954"/>
          <a:stretch/>
        </p:blipFill>
        <p:spPr>
          <a:xfrm>
            <a:off x="2801566" y="2767929"/>
            <a:ext cx="1238501" cy="1221231"/>
          </a:xfrm>
          <a:prstGeom prst="rect">
            <a:avLst/>
          </a:prstGeom>
        </p:spPr>
      </p:pic>
    </p:spTree>
    <p:extLst>
      <p:ext uri="{BB962C8B-B14F-4D97-AF65-F5344CB8AC3E}">
        <p14:creationId xmlns:p14="http://schemas.microsoft.com/office/powerpoint/2010/main" val="1824968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1" name="Google Shape;121;p5"/>
          <p:cNvSpPr txBox="1">
            <a:spLocks noGrp="1"/>
          </p:cNvSpPr>
          <p:nvPr>
            <p:ph type="title"/>
          </p:nvPr>
        </p:nvSpPr>
        <p:spPr>
          <a:xfrm>
            <a:off x="263016" y="387"/>
            <a:ext cx="7018069" cy="702000"/>
          </a:xfrm>
          <a:prstGeom prst="rect">
            <a:avLst/>
          </a:prstGeom>
          <a:solidFill>
            <a:srgbClr val="00B050"/>
          </a:solidFill>
          <a:ln>
            <a:noFill/>
          </a:ln>
        </p:spPr>
        <p:txBody>
          <a:bodyPr spcFirstLastPara="1" vert="horz" wrap="square" lIns="68569" tIns="34275" rIns="68569" bIns="34275" rtlCol="0" anchor="ctr" anchorCtr="0">
            <a:noAutofit/>
          </a:bodyPr>
          <a:lstStyle/>
          <a:p>
            <a:pPr>
              <a:buSzPts val="3960"/>
            </a:pPr>
            <a:r>
              <a:rPr lang="en-IN" sz="2819" dirty="0"/>
              <a:t>About My Internship Journey with Clevered..</a:t>
            </a:r>
            <a:endParaRPr sz="2819" dirty="0"/>
          </a:p>
        </p:txBody>
      </p:sp>
      <p:sp>
        <p:nvSpPr>
          <p:cNvPr id="26" name="Arrow: Left 25">
            <a:extLst>
              <a:ext uri="{FF2B5EF4-FFF2-40B4-BE49-F238E27FC236}">
                <a16:creationId xmlns:a16="http://schemas.microsoft.com/office/drawing/2014/main" id="{22FB1A16-0435-4450-8DBD-F9F3CC15746D}"/>
              </a:ext>
            </a:extLst>
          </p:cNvPr>
          <p:cNvSpPr/>
          <p:nvPr/>
        </p:nvSpPr>
        <p:spPr>
          <a:xfrm rot="2456749">
            <a:off x="5974171" y="2151553"/>
            <a:ext cx="1077202" cy="2341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50"/>
          </a:p>
        </p:txBody>
      </p:sp>
      <p:sp>
        <p:nvSpPr>
          <p:cNvPr id="27" name="TextBox 26">
            <a:extLst>
              <a:ext uri="{FF2B5EF4-FFF2-40B4-BE49-F238E27FC236}">
                <a16:creationId xmlns:a16="http://schemas.microsoft.com/office/drawing/2014/main" id="{1CBBEBFB-9801-482A-A6EE-E12572DEA0BC}"/>
              </a:ext>
            </a:extLst>
          </p:cNvPr>
          <p:cNvSpPr txBox="1"/>
          <p:nvPr/>
        </p:nvSpPr>
        <p:spPr>
          <a:xfrm>
            <a:off x="4826104" y="978993"/>
            <a:ext cx="1753340"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200" b="1" dirty="0">
                <a:solidFill>
                  <a:schemeClr val="bg1"/>
                </a:solidFill>
              </a:rPr>
              <a:t>I was able to explore the World of AI with hands-on-learning experience every week.</a:t>
            </a:r>
            <a:endParaRPr lang="en-AE" sz="1200" b="1" dirty="0">
              <a:solidFill>
                <a:schemeClr val="bg1"/>
              </a:solidFill>
            </a:endParaRPr>
          </a:p>
        </p:txBody>
      </p:sp>
      <p:sp>
        <p:nvSpPr>
          <p:cNvPr id="28" name="Arrow: Left 27">
            <a:extLst>
              <a:ext uri="{FF2B5EF4-FFF2-40B4-BE49-F238E27FC236}">
                <a16:creationId xmlns:a16="http://schemas.microsoft.com/office/drawing/2014/main" id="{15B06D20-BCFF-4371-BB4C-84E7F3AABAA5}"/>
              </a:ext>
            </a:extLst>
          </p:cNvPr>
          <p:cNvSpPr/>
          <p:nvPr/>
        </p:nvSpPr>
        <p:spPr>
          <a:xfrm rot="8268883">
            <a:off x="7727043" y="2041661"/>
            <a:ext cx="905679" cy="259616"/>
          </a:xfrm>
          <a:prstGeom prst="leftArrow">
            <a:avLst>
              <a:gd name="adj1" fmla="val 5451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50"/>
          </a:p>
        </p:txBody>
      </p:sp>
      <p:sp>
        <p:nvSpPr>
          <p:cNvPr id="29" name="TextBox 28">
            <a:extLst>
              <a:ext uri="{FF2B5EF4-FFF2-40B4-BE49-F238E27FC236}">
                <a16:creationId xmlns:a16="http://schemas.microsoft.com/office/drawing/2014/main" id="{9B58CCE3-79A5-448B-A472-2DB193096162}"/>
              </a:ext>
            </a:extLst>
          </p:cNvPr>
          <p:cNvSpPr txBox="1"/>
          <p:nvPr/>
        </p:nvSpPr>
        <p:spPr>
          <a:xfrm>
            <a:off x="6734886" y="740448"/>
            <a:ext cx="2304542" cy="981038"/>
          </a:xfrm>
          <a:prstGeom prst="rect">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825" b="1" dirty="0">
                <a:solidFill>
                  <a:schemeClr val="bg1"/>
                </a:solidFill>
              </a:rPr>
              <a:t>S is for Selfless, placing others before self</a:t>
            </a:r>
          </a:p>
          <a:p>
            <a:r>
              <a:rPr lang="en-US" sz="825" b="1" dirty="0">
                <a:solidFill>
                  <a:schemeClr val="bg1"/>
                </a:solidFill>
              </a:rPr>
              <a:t>H is for Heroic, noble and self-sacrificing</a:t>
            </a:r>
          </a:p>
          <a:p>
            <a:r>
              <a:rPr lang="en-US" sz="825" b="1" dirty="0">
                <a:solidFill>
                  <a:schemeClr val="bg1"/>
                </a:solidFill>
              </a:rPr>
              <a:t>I is for Influential, your opinion counts</a:t>
            </a:r>
          </a:p>
          <a:p>
            <a:r>
              <a:rPr lang="en-US" sz="825" b="1" dirty="0">
                <a:solidFill>
                  <a:schemeClr val="bg1"/>
                </a:solidFill>
              </a:rPr>
              <a:t>V is for Versed, so knowledgeable</a:t>
            </a:r>
          </a:p>
          <a:p>
            <a:r>
              <a:rPr lang="en-US" sz="825" b="1" dirty="0">
                <a:solidFill>
                  <a:schemeClr val="bg1"/>
                </a:solidFill>
              </a:rPr>
              <a:t>A is for Articulate, the gift of expression</a:t>
            </a:r>
          </a:p>
          <a:p>
            <a:r>
              <a:rPr lang="en-US" sz="825" b="1" dirty="0">
                <a:solidFill>
                  <a:schemeClr val="bg1"/>
                </a:solidFill>
              </a:rPr>
              <a:t>N is for Nice, a sweet soul</a:t>
            </a:r>
          </a:p>
          <a:p>
            <a:r>
              <a:rPr lang="en-US" sz="825" b="1" dirty="0">
                <a:solidFill>
                  <a:schemeClr val="bg1"/>
                </a:solidFill>
              </a:rPr>
              <a:t>I is for Illuminating, a fountain of knowledge</a:t>
            </a:r>
            <a:endParaRPr lang="en-AE" sz="675" b="1" dirty="0">
              <a:solidFill>
                <a:schemeClr val="bg1"/>
              </a:solidFill>
            </a:endParaRPr>
          </a:p>
        </p:txBody>
      </p:sp>
      <p:sp>
        <p:nvSpPr>
          <p:cNvPr id="30" name="Arrow: Left 29">
            <a:extLst>
              <a:ext uri="{FF2B5EF4-FFF2-40B4-BE49-F238E27FC236}">
                <a16:creationId xmlns:a16="http://schemas.microsoft.com/office/drawing/2014/main" id="{A82E2531-64C8-45FE-A31A-9CA35F25D551}"/>
              </a:ext>
            </a:extLst>
          </p:cNvPr>
          <p:cNvSpPr/>
          <p:nvPr/>
        </p:nvSpPr>
        <p:spPr>
          <a:xfrm rot="16200000">
            <a:off x="6766676" y="3338559"/>
            <a:ext cx="890139" cy="2341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50"/>
          </a:p>
        </p:txBody>
      </p:sp>
      <p:sp>
        <p:nvSpPr>
          <p:cNvPr id="31" name="TextBox 30">
            <a:extLst>
              <a:ext uri="{FF2B5EF4-FFF2-40B4-BE49-F238E27FC236}">
                <a16:creationId xmlns:a16="http://schemas.microsoft.com/office/drawing/2014/main" id="{137393C9-FD49-4BB2-92C1-E3BACA3FD696}"/>
              </a:ext>
            </a:extLst>
          </p:cNvPr>
          <p:cNvSpPr txBox="1"/>
          <p:nvPr/>
        </p:nvSpPr>
        <p:spPr>
          <a:xfrm>
            <a:off x="6029218" y="3961508"/>
            <a:ext cx="3010210" cy="1015663"/>
          </a:xfrm>
          <a:prstGeom prst="rect">
            <a:avLst/>
          </a:prstGeom>
          <a:solidFill>
            <a:schemeClr val="accent6">
              <a:lumMod val="5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1200" b="1" dirty="0">
                <a:solidFill>
                  <a:schemeClr val="bg1"/>
                </a:solidFill>
              </a:rPr>
              <a:t>S is for Skillful, ever up to the task</a:t>
            </a:r>
          </a:p>
          <a:p>
            <a:r>
              <a:rPr lang="en-US" sz="1200" b="1" dirty="0">
                <a:solidFill>
                  <a:schemeClr val="bg1"/>
                </a:solidFill>
              </a:rPr>
              <a:t>M is for Magnificent, a wonderful mentor</a:t>
            </a:r>
          </a:p>
          <a:p>
            <a:r>
              <a:rPr lang="en-US" sz="1200" b="1" dirty="0"/>
              <a:t>I is for Inspirational, the ability to motivate</a:t>
            </a:r>
          </a:p>
          <a:p>
            <a:r>
              <a:rPr lang="en-US" sz="1200" b="1" dirty="0">
                <a:solidFill>
                  <a:schemeClr val="bg1"/>
                </a:solidFill>
              </a:rPr>
              <a:t>T is for Thoughtful, considerate towards all</a:t>
            </a:r>
          </a:p>
          <a:p>
            <a:r>
              <a:rPr lang="en-US" sz="1200" b="1" dirty="0">
                <a:solidFill>
                  <a:schemeClr val="bg1"/>
                </a:solidFill>
              </a:rPr>
              <a:t>A is for Amiable, so pleasant to be with</a:t>
            </a:r>
            <a:endParaRPr lang="en-AE" sz="1200" b="1" dirty="0">
              <a:solidFill>
                <a:schemeClr val="bg1"/>
              </a:solidFill>
            </a:endParaRPr>
          </a:p>
        </p:txBody>
      </p:sp>
      <p:pic>
        <p:nvPicPr>
          <p:cNvPr id="32" name="Picture 31">
            <a:extLst>
              <a:ext uri="{FF2B5EF4-FFF2-40B4-BE49-F238E27FC236}">
                <a16:creationId xmlns:a16="http://schemas.microsoft.com/office/drawing/2014/main" id="{85CEDDE6-5446-4C30-A2DD-D1A1EE037A5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771457" y="1879175"/>
            <a:ext cx="1504442" cy="1395971"/>
          </a:xfrm>
          <a:prstGeom prst="rect">
            <a:avLst/>
          </a:prstGeom>
          <a:effectLst>
            <a:glow rad="228600">
              <a:schemeClr val="accent4">
                <a:satMod val="175000"/>
                <a:alpha val="40000"/>
              </a:schemeClr>
            </a:glow>
            <a:reflection blurRad="6350" stA="50000" endA="300" endPos="55500" dist="101600" dir="5400000" sy="-100000" algn="bl" rotWithShape="0"/>
          </a:effectLst>
        </p:spPr>
      </p:pic>
      <p:sp>
        <p:nvSpPr>
          <p:cNvPr id="33" name="Arrow: Left 32">
            <a:extLst>
              <a:ext uri="{FF2B5EF4-FFF2-40B4-BE49-F238E27FC236}">
                <a16:creationId xmlns:a16="http://schemas.microsoft.com/office/drawing/2014/main" id="{463C4D59-B2F2-4CFC-BB75-484EFC574D50}"/>
              </a:ext>
            </a:extLst>
          </p:cNvPr>
          <p:cNvSpPr/>
          <p:nvPr/>
        </p:nvSpPr>
        <p:spPr>
          <a:xfrm rot="20378610">
            <a:off x="5650591" y="2982191"/>
            <a:ext cx="1077202" cy="2341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50"/>
          </a:p>
        </p:txBody>
      </p:sp>
      <p:sp>
        <p:nvSpPr>
          <p:cNvPr id="34" name="TextBox 33">
            <a:extLst>
              <a:ext uri="{FF2B5EF4-FFF2-40B4-BE49-F238E27FC236}">
                <a16:creationId xmlns:a16="http://schemas.microsoft.com/office/drawing/2014/main" id="{69281703-1A31-463C-8A56-602C8924DCF4}"/>
              </a:ext>
            </a:extLst>
          </p:cNvPr>
          <p:cNvSpPr txBox="1"/>
          <p:nvPr/>
        </p:nvSpPr>
        <p:spPr>
          <a:xfrm>
            <a:off x="3202833" y="3440497"/>
            <a:ext cx="2679827" cy="1338828"/>
          </a:xfrm>
          <a:prstGeom prst="rect">
            <a:avLst/>
          </a:prstGeom>
          <a:effectLst>
            <a:glow rad="2286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350" b="1" dirty="0">
                <a:effectLst>
                  <a:glow rad="228600">
                    <a:schemeClr val="accent4">
                      <a:satMod val="175000"/>
                      <a:alpha val="40000"/>
                    </a:schemeClr>
                  </a:glow>
                </a:effectLst>
              </a:rPr>
              <a:t>An opportunity to intern under Mr. Ken,</a:t>
            </a:r>
          </a:p>
          <a:p>
            <a:r>
              <a:rPr lang="en-US" sz="1350" b="1" dirty="0">
                <a:effectLst>
                  <a:glow rad="228600">
                    <a:schemeClr val="accent4">
                      <a:satMod val="175000"/>
                      <a:alpha val="40000"/>
                    </a:schemeClr>
                  </a:glow>
                </a:effectLst>
              </a:rPr>
              <a:t>I’ve got, so far, one of the best,</a:t>
            </a:r>
          </a:p>
          <a:p>
            <a:r>
              <a:rPr lang="en-US" sz="1350" b="1" dirty="0">
                <a:effectLst>
                  <a:glow rad="228600">
                    <a:schemeClr val="accent4">
                      <a:satMod val="175000"/>
                      <a:alpha val="40000"/>
                    </a:schemeClr>
                  </a:glow>
                </a:effectLst>
              </a:rPr>
              <a:t>I’ll explore the world of Artificial Intelligence,</a:t>
            </a:r>
          </a:p>
          <a:p>
            <a:r>
              <a:rPr lang="en-US" sz="1350" b="1" dirty="0">
                <a:effectLst>
                  <a:glow rad="228600">
                    <a:schemeClr val="accent4">
                      <a:satMod val="175000"/>
                      <a:alpha val="40000"/>
                    </a:schemeClr>
                  </a:glow>
                </a:effectLst>
              </a:rPr>
              <a:t>Under his valuable guidance crest!</a:t>
            </a:r>
            <a:endParaRPr lang="en-AE" sz="1350" b="1" dirty="0">
              <a:effectLst>
                <a:glow rad="228600">
                  <a:schemeClr val="accent4">
                    <a:satMod val="175000"/>
                    <a:alpha val="40000"/>
                  </a:schemeClr>
                </a:glow>
              </a:effectLst>
            </a:endParaRPr>
          </a:p>
        </p:txBody>
      </p:sp>
      <p:sp>
        <p:nvSpPr>
          <p:cNvPr id="35" name="TextBox 34">
            <a:extLst>
              <a:ext uri="{FF2B5EF4-FFF2-40B4-BE49-F238E27FC236}">
                <a16:creationId xmlns:a16="http://schemas.microsoft.com/office/drawing/2014/main" id="{8F83BB51-590C-466D-9D8F-052B0EFA64FE}"/>
              </a:ext>
            </a:extLst>
          </p:cNvPr>
          <p:cNvSpPr txBox="1"/>
          <p:nvPr/>
        </p:nvSpPr>
        <p:spPr>
          <a:xfrm>
            <a:off x="263015" y="794482"/>
            <a:ext cx="3033900" cy="1477328"/>
          </a:xfrm>
          <a:prstGeom prst="rect">
            <a:avLst/>
          </a:prstGeom>
          <a:effectLst>
            <a:glow rad="228600">
              <a:schemeClr val="accent2">
                <a:satMod val="175000"/>
                <a:alpha val="40000"/>
              </a:schemeClr>
            </a:glow>
            <a:outerShdw blurRad="76200" dist="12700" dir="2700000" sy="-23000" kx="-8004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500" b="1" dirty="0">
                <a:effectLst>
                  <a:glow rad="228600">
                    <a:schemeClr val="accent1">
                      <a:satMod val="175000"/>
                      <a:alpha val="40000"/>
                    </a:schemeClr>
                  </a:glow>
                </a:effectLst>
              </a:rPr>
              <a:t>I have received Rockstar Badges for Attentiveness, Timely Submission of Home Assignments, Wonderful Efforts for Project Completion and Timely Submission of App Development Toolkit (Part 1). </a:t>
            </a:r>
            <a:endParaRPr lang="en-AE" sz="1500" b="1" dirty="0">
              <a:effectLst>
                <a:glow rad="228600">
                  <a:schemeClr val="accent1">
                    <a:satMod val="175000"/>
                    <a:alpha val="40000"/>
                  </a:schemeClr>
                </a:glow>
              </a:effectLst>
            </a:endParaRPr>
          </a:p>
        </p:txBody>
      </p:sp>
      <p:pic>
        <p:nvPicPr>
          <p:cNvPr id="36" name="Picture 2" descr="Stars decorative background, cartoon star badge, rockstar ...">
            <a:extLst>
              <a:ext uri="{FF2B5EF4-FFF2-40B4-BE49-F238E27FC236}">
                <a16:creationId xmlns:a16="http://schemas.microsoft.com/office/drawing/2014/main" id="{7A8A0379-C30B-4EF4-8E69-F95F7454FCF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52174" y1="16645" x2="52174" y2="16645"/>
                        <a14:foregroundMark x1="84783" y1="45839" x2="84783" y2="45839"/>
                        <a14:foregroundMark x1="84239" y1="44914" x2="84239" y2="44914"/>
                        <a14:foregroundMark x1="84239" y1="44914" x2="84239" y2="44914"/>
                        <a14:foregroundMark x1="84239" y1="45443" x2="84239" y2="45443"/>
                        <a14:foregroundMark x1="90109" y1="40555" x2="77609" y2="51387"/>
                        <a14:foregroundMark x1="20217" y1="55218" x2="81196" y2="66314"/>
                        <a14:foregroundMark x1="81087" y1="55218" x2="19130" y2="66446"/>
                      </a14:backgroundRemoval>
                    </a14:imgEffect>
                  </a14:imgLayer>
                </a14:imgProps>
              </a:ext>
              <a:ext uri="{28A0092B-C50C-407E-A947-70E740481C1C}">
                <a14:useLocalDpi xmlns:a14="http://schemas.microsoft.com/office/drawing/2010/main" val="0"/>
              </a:ext>
            </a:extLst>
          </a:blip>
          <a:srcRect/>
          <a:stretch>
            <a:fillRect/>
          </a:stretch>
        </p:blipFill>
        <p:spPr bwMode="auto">
          <a:xfrm>
            <a:off x="263016" y="2569186"/>
            <a:ext cx="2793259" cy="229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91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6"/>
          <p:cNvSpPr/>
          <p:nvPr/>
        </p:nvSpPr>
        <p:spPr>
          <a:xfrm>
            <a:off x="1486028" y="34816"/>
            <a:ext cx="3328267" cy="528953"/>
          </a:xfrm>
          <a:prstGeom prst="rect">
            <a:avLst/>
          </a:prstGeom>
          <a:solidFill>
            <a:srgbClr val="00B0F0"/>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0" name="Google Shape;130;p6"/>
          <p:cNvSpPr txBox="1">
            <a:spLocks noGrp="1"/>
          </p:cNvSpPr>
          <p:nvPr>
            <p:ph type="title"/>
          </p:nvPr>
        </p:nvSpPr>
        <p:spPr>
          <a:xfrm>
            <a:off x="1495522" y="4557"/>
            <a:ext cx="3328268" cy="622714"/>
          </a:xfrm>
          <a:prstGeom prst="rect">
            <a:avLst/>
          </a:prstGeom>
          <a:solidFill>
            <a:srgbClr val="00B050"/>
          </a:solidFill>
          <a:ln>
            <a:noFill/>
          </a:ln>
        </p:spPr>
        <p:txBody>
          <a:bodyPr spcFirstLastPara="1" vert="horz" wrap="square" lIns="68569" tIns="34275" rIns="68569" bIns="34275" rtlCol="0" anchor="ctr" anchorCtr="0">
            <a:normAutofit/>
          </a:bodyPr>
          <a:lstStyle/>
          <a:p>
            <a:pPr>
              <a:buSzPts val="4400"/>
            </a:pPr>
            <a:r>
              <a:rPr lang="en-IN" dirty="0"/>
              <a:t>About Agridon…</a:t>
            </a:r>
            <a:endParaRPr dirty="0"/>
          </a:p>
        </p:txBody>
      </p:sp>
      <p:pic>
        <p:nvPicPr>
          <p:cNvPr id="3" name="Picture 2">
            <a:extLst>
              <a:ext uri="{FF2B5EF4-FFF2-40B4-BE49-F238E27FC236}">
                <a16:creationId xmlns:a16="http://schemas.microsoft.com/office/drawing/2014/main" id="{3F56045B-C5D3-4CCC-8FAC-F29F455C4247}"/>
              </a:ext>
            </a:extLst>
          </p:cNvPr>
          <p:cNvPicPr>
            <a:picLocks noChangeAspect="1"/>
          </p:cNvPicPr>
          <p:nvPr/>
        </p:nvPicPr>
        <p:blipFill>
          <a:blip r:embed="rId3"/>
          <a:stretch>
            <a:fillRect/>
          </a:stretch>
        </p:blipFill>
        <p:spPr>
          <a:xfrm>
            <a:off x="4833284" y="498815"/>
            <a:ext cx="4254689" cy="3943445"/>
          </a:xfrm>
          <a:prstGeom prst="rect">
            <a:avLst/>
          </a:prstGeom>
        </p:spPr>
      </p:pic>
      <p:sp>
        <p:nvSpPr>
          <p:cNvPr id="4" name="TextBox 3">
            <a:extLst>
              <a:ext uri="{FF2B5EF4-FFF2-40B4-BE49-F238E27FC236}">
                <a16:creationId xmlns:a16="http://schemas.microsoft.com/office/drawing/2014/main" id="{74B997CA-0C8B-41D1-828D-2770F96A78F8}"/>
              </a:ext>
            </a:extLst>
          </p:cNvPr>
          <p:cNvSpPr txBox="1"/>
          <p:nvPr/>
        </p:nvSpPr>
        <p:spPr>
          <a:xfrm>
            <a:off x="0" y="766054"/>
            <a:ext cx="4895445" cy="4362733"/>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marL="214313" indent="-214313">
              <a:buFont typeface="Arial" panose="020B0604020202020204" pitchFamily="34" charset="0"/>
              <a:buChar char="•"/>
            </a:pPr>
            <a:r>
              <a:rPr lang="en-US" sz="1200" b="1" dirty="0"/>
              <a:t>My project covers three of the most important aspects of agricultural science, Plant Disease Prediction,  Crop and Fertilizer Prediction and Soil Type Prediction. </a:t>
            </a:r>
          </a:p>
          <a:p>
            <a:pPr marL="214313" indent="-214313">
              <a:buFont typeface="Arial" panose="020B0604020202020204" pitchFamily="34" charset="0"/>
              <a:buChar char="•"/>
            </a:pPr>
            <a:endParaRPr lang="en-US" sz="1200" b="1" dirty="0"/>
          </a:p>
          <a:p>
            <a:pPr marL="214313" indent="-214313">
              <a:buFont typeface="Arial" panose="020B0604020202020204" pitchFamily="34" charset="0"/>
              <a:buChar char="•"/>
            </a:pPr>
            <a:r>
              <a:rPr lang="en-US" sz="1200" b="1" dirty="0"/>
              <a:t>The Plant Disease Prediction App will tell the farmer whether his or her plant is healthy. The Crop and Fertilizer Prediction App will enhance the farmer’s knowledge on the crop that can be grown in different qualities of soil and fertilizers that can be used to ensure a quality crop.  The Soil Type Prediction App will tell the farmer what type of soil he/she has.</a:t>
            </a:r>
          </a:p>
          <a:p>
            <a:pPr marL="214313" indent="-214313">
              <a:buFont typeface="Arial" panose="020B0604020202020204" pitchFamily="34" charset="0"/>
              <a:buChar char="•"/>
            </a:pPr>
            <a:endParaRPr lang="en-AE" sz="1200" b="1" dirty="0"/>
          </a:p>
          <a:p>
            <a:pPr marL="214313" indent="-214313">
              <a:buFont typeface="Arial" panose="020B0604020202020204" pitchFamily="34" charset="0"/>
              <a:buChar char="•"/>
            </a:pPr>
            <a:r>
              <a:rPr lang="en-US" sz="1200" b="1" dirty="0"/>
              <a:t>Finally, the AI I learnt till today will become the shining rays of sunlight for my model. </a:t>
            </a:r>
          </a:p>
          <a:p>
            <a:pPr marL="214313" indent="-214313">
              <a:buFont typeface="Arial" panose="020B0604020202020204" pitchFamily="34" charset="0"/>
              <a:buChar char="•"/>
            </a:pPr>
            <a:endParaRPr lang="en-AE" sz="1200" b="1" dirty="0"/>
          </a:p>
          <a:p>
            <a:pPr marL="214313" indent="-214313">
              <a:buFont typeface="Arial" panose="020B0604020202020204" pitchFamily="34" charset="0"/>
              <a:buChar char="•"/>
            </a:pPr>
            <a:r>
              <a:rPr lang="en-AE" sz="1200" b="1" dirty="0"/>
              <a:t>Going Green with Sustainable Agriculture and using Eco-Friendly Practices is the need of the hour. Sustainable agricultural practices are intended to protect the environment, expand the Earth’s natural resource base and maintain and improve soil fertility.</a:t>
            </a:r>
          </a:p>
          <a:p>
            <a:pPr marL="214313" indent="-214313">
              <a:buFont typeface="Arial" panose="020B0604020202020204" pitchFamily="34" charset="0"/>
              <a:buChar char="•"/>
            </a:pPr>
            <a:endParaRPr lang="en-AE" sz="1200" b="1" dirty="0"/>
          </a:p>
          <a:p>
            <a:pPr marL="214313" indent="-214313">
              <a:buFont typeface="Arial" panose="020B0604020202020204" pitchFamily="34" charset="0"/>
              <a:buChar char="•"/>
            </a:pPr>
            <a:r>
              <a:rPr lang="en-AE" sz="1200" b="1" dirty="0"/>
              <a:t>Economic stability and crop yield can be improved using my project too. To meet the growing needs of the human population, maximizing a good quality crop yield is one of the top priorities of agriculture.</a:t>
            </a:r>
          </a:p>
          <a:p>
            <a:endParaRPr lang="en-AE" sz="1350" dirty="0"/>
          </a:p>
        </p:txBody>
      </p:sp>
    </p:spTree>
    <p:extLst>
      <p:ext uri="{BB962C8B-B14F-4D97-AF65-F5344CB8AC3E}">
        <p14:creationId xmlns:p14="http://schemas.microsoft.com/office/powerpoint/2010/main" val="70368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9" name="Google Shape;139;p7"/>
          <p:cNvSpPr txBox="1">
            <a:spLocks noGrp="1"/>
          </p:cNvSpPr>
          <p:nvPr>
            <p:ph type="title"/>
          </p:nvPr>
        </p:nvSpPr>
        <p:spPr>
          <a:xfrm>
            <a:off x="2586835" y="0"/>
            <a:ext cx="4157359" cy="857250"/>
          </a:xfrm>
          <a:prstGeom prst="rect">
            <a:avLst/>
          </a:prstGeom>
          <a:solidFill>
            <a:srgbClr val="00B050"/>
          </a:solidFill>
          <a:ln>
            <a:noFill/>
          </a:ln>
        </p:spPr>
        <p:txBody>
          <a:bodyPr spcFirstLastPara="1" vert="horz" wrap="square" lIns="68569" tIns="34275" rIns="68569" bIns="34275" rtlCol="0" anchor="ctr" anchorCtr="0">
            <a:normAutofit fontScale="90000"/>
          </a:bodyPr>
          <a:lstStyle/>
          <a:p>
            <a:pPr>
              <a:buSzPts val="4400"/>
            </a:pPr>
            <a:r>
              <a:rPr lang="en-IN" dirty="0"/>
              <a:t>How do I use the App?</a:t>
            </a:r>
            <a:endParaRPr dirty="0"/>
          </a:p>
        </p:txBody>
      </p:sp>
      <p:sp>
        <p:nvSpPr>
          <p:cNvPr id="2" name="TextBox 1">
            <a:extLst>
              <a:ext uri="{FF2B5EF4-FFF2-40B4-BE49-F238E27FC236}">
                <a16:creationId xmlns:a16="http://schemas.microsoft.com/office/drawing/2014/main" id="{69EFD196-D758-4E82-90FD-BC091B610E40}"/>
              </a:ext>
            </a:extLst>
          </p:cNvPr>
          <p:cNvSpPr txBox="1"/>
          <p:nvPr/>
        </p:nvSpPr>
        <p:spPr>
          <a:xfrm>
            <a:off x="6230566" y="1083162"/>
            <a:ext cx="2434804" cy="2031325"/>
          </a:xfrm>
          <a:prstGeom prst="rect">
            <a:avLst/>
          </a:prstGeom>
          <a:solidFill>
            <a:srgbClr val="FF0000"/>
          </a:solidFill>
        </p:spPr>
        <p:txBody>
          <a:bodyPr wrap="square" rtlCol="0">
            <a:spAutoFit/>
          </a:bodyPr>
          <a:lstStyle/>
          <a:p>
            <a:r>
              <a:rPr lang="en-US" b="1" dirty="0">
                <a:solidFill>
                  <a:srgbClr val="FFFFFF"/>
                </a:solidFill>
              </a:rPr>
              <a:t>Once a button is clicked, the user goes to either Crop and Fertilizer Prediction, Plant Disease Prediction or Soil Type Prediction.</a:t>
            </a:r>
            <a:endParaRPr lang="en-AE" b="1" dirty="0">
              <a:solidFill>
                <a:srgbClr val="FFFFFF"/>
              </a:solidFill>
            </a:endParaRPr>
          </a:p>
        </p:txBody>
      </p:sp>
      <p:pic>
        <p:nvPicPr>
          <p:cNvPr id="4" name="Picture 3">
            <a:extLst>
              <a:ext uri="{FF2B5EF4-FFF2-40B4-BE49-F238E27FC236}">
                <a16:creationId xmlns:a16="http://schemas.microsoft.com/office/drawing/2014/main" id="{1470BF13-22A1-4F7A-BA9C-5CC36A897979}"/>
              </a:ext>
            </a:extLst>
          </p:cNvPr>
          <p:cNvPicPr>
            <a:picLocks noChangeAspect="1"/>
          </p:cNvPicPr>
          <p:nvPr/>
        </p:nvPicPr>
        <p:blipFill>
          <a:blip r:embed="rId3"/>
          <a:stretch>
            <a:fillRect/>
          </a:stretch>
        </p:blipFill>
        <p:spPr>
          <a:xfrm>
            <a:off x="238256" y="1083162"/>
            <a:ext cx="5666170" cy="3189246"/>
          </a:xfrm>
          <a:prstGeom prst="rect">
            <a:avLst/>
          </a:prstGeom>
        </p:spPr>
      </p:pic>
    </p:spTree>
    <p:extLst>
      <p:ext uri="{BB962C8B-B14F-4D97-AF65-F5344CB8AC3E}">
        <p14:creationId xmlns:p14="http://schemas.microsoft.com/office/powerpoint/2010/main" val="133137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7"/>
          <p:cNvSpPr/>
          <p:nvPr/>
        </p:nvSpPr>
        <p:spPr>
          <a:xfrm>
            <a:off x="2586835" y="0"/>
            <a:ext cx="4320480" cy="702078"/>
          </a:xfrm>
          <a:prstGeom prst="rect">
            <a:avLst/>
          </a:prstGeom>
          <a:solidFill>
            <a:srgbClr val="00B050"/>
          </a:solidFill>
          <a:ln w="25400" cap="flat" cmpd="sng">
            <a:no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9" name="Google Shape;139;p7"/>
          <p:cNvSpPr txBox="1">
            <a:spLocks noGrp="1"/>
          </p:cNvSpPr>
          <p:nvPr>
            <p:ph type="title"/>
          </p:nvPr>
        </p:nvSpPr>
        <p:spPr>
          <a:xfrm>
            <a:off x="2586835" y="-77586"/>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How do I use the App?</a:t>
            </a:r>
            <a:endParaRPr dirty="0"/>
          </a:p>
        </p:txBody>
      </p:sp>
      <p:sp>
        <p:nvSpPr>
          <p:cNvPr id="8" name="TextBox 7">
            <a:extLst>
              <a:ext uri="{FF2B5EF4-FFF2-40B4-BE49-F238E27FC236}">
                <a16:creationId xmlns:a16="http://schemas.microsoft.com/office/drawing/2014/main" id="{BC51EE7C-3582-480D-BB78-1561BC15A905}"/>
              </a:ext>
            </a:extLst>
          </p:cNvPr>
          <p:cNvSpPr txBox="1"/>
          <p:nvPr/>
        </p:nvSpPr>
        <p:spPr>
          <a:xfrm>
            <a:off x="6079219" y="1381284"/>
            <a:ext cx="2411362" cy="2585323"/>
          </a:xfrm>
          <a:prstGeom prst="rect">
            <a:avLst/>
          </a:prstGeom>
          <a:solidFill>
            <a:srgbClr val="C00000"/>
          </a:solidFill>
        </p:spPr>
        <p:txBody>
          <a:bodyPr wrap="square" rtlCol="0">
            <a:spAutoFit/>
          </a:bodyPr>
          <a:lstStyle/>
          <a:p>
            <a:r>
              <a:rPr lang="en-US" b="1" dirty="0">
                <a:solidFill>
                  <a:srgbClr val="FFFFFF"/>
                </a:solidFill>
              </a:rPr>
              <a:t>Based on all the values the user enters, the crop, fertilizer and bio-fertilizer is predicted. </a:t>
            </a:r>
          </a:p>
          <a:p>
            <a:r>
              <a:rPr lang="en-US" b="1" dirty="0">
                <a:solidFill>
                  <a:srgbClr val="FFFFFF"/>
                </a:solidFill>
              </a:rPr>
              <a:t>A back and a close all button is placed in the app for sliding between screens or closing them. </a:t>
            </a:r>
            <a:endParaRPr lang="en-AE" b="1" dirty="0">
              <a:solidFill>
                <a:srgbClr val="FFFFFF"/>
              </a:solidFill>
            </a:endParaRPr>
          </a:p>
        </p:txBody>
      </p:sp>
      <p:pic>
        <p:nvPicPr>
          <p:cNvPr id="2" name="Picture 1">
            <a:extLst>
              <a:ext uri="{FF2B5EF4-FFF2-40B4-BE49-F238E27FC236}">
                <a16:creationId xmlns:a16="http://schemas.microsoft.com/office/drawing/2014/main" id="{7F372598-5FC7-45C1-9419-8403436B6034}"/>
              </a:ext>
            </a:extLst>
          </p:cNvPr>
          <p:cNvPicPr>
            <a:picLocks noChangeAspect="1"/>
          </p:cNvPicPr>
          <p:nvPr/>
        </p:nvPicPr>
        <p:blipFill>
          <a:blip r:embed="rId3"/>
          <a:stretch>
            <a:fillRect/>
          </a:stretch>
        </p:blipFill>
        <p:spPr>
          <a:xfrm>
            <a:off x="128125" y="1281899"/>
            <a:ext cx="5348090" cy="3341451"/>
          </a:xfrm>
          <a:prstGeom prst="rect">
            <a:avLst/>
          </a:prstGeom>
        </p:spPr>
      </p:pic>
    </p:spTree>
    <p:extLst>
      <p:ext uri="{BB962C8B-B14F-4D97-AF65-F5344CB8AC3E}">
        <p14:creationId xmlns:p14="http://schemas.microsoft.com/office/powerpoint/2010/main" val="88523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7"/>
          <p:cNvSpPr/>
          <p:nvPr/>
        </p:nvSpPr>
        <p:spPr>
          <a:xfrm>
            <a:off x="2739540" y="-43497"/>
            <a:ext cx="4320480" cy="702078"/>
          </a:xfrm>
          <a:prstGeom prst="rect">
            <a:avLst/>
          </a:prstGeom>
          <a:solidFill>
            <a:srgbClr val="00B050"/>
          </a:solidFill>
          <a:ln w="25400" cap="flat" cmpd="sng">
            <a:no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139" name="Google Shape;139;p7"/>
          <p:cNvSpPr txBox="1">
            <a:spLocks noGrp="1"/>
          </p:cNvSpPr>
          <p:nvPr>
            <p:ph type="title"/>
          </p:nvPr>
        </p:nvSpPr>
        <p:spPr>
          <a:xfrm>
            <a:off x="2739540" y="-26478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dirty="0"/>
              <a:t>How do I use the App?</a:t>
            </a:r>
            <a:endParaRPr dirty="0"/>
          </a:p>
        </p:txBody>
      </p:sp>
      <p:pic>
        <p:nvPicPr>
          <p:cNvPr id="3" name="Picture 2">
            <a:extLst>
              <a:ext uri="{FF2B5EF4-FFF2-40B4-BE49-F238E27FC236}">
                <a16:creationId xmlns:a16="http://schemas.microsoft.com/office/drawing/2014/main" id="{48DA0C68-945E-4050-BF6B-F61E17835D92}"/>
              </a:ext>
            </a:extLst>
          </p:cNvPr>
          <p:cNvPicPr>
            <a:picLocks noChangeAspect="1"/>
          </p:cNvPicPr>
          <p:nvPr/>
        </p:nvPicPr>
        <p:blipFill>
          <a:blip r:embed="rId3"/>
          <a:stretch>
            <a:fillRect/>
          </a:stretch>
        </p:blipFill>
        <p:spPr>
          <a:xfrm>
            <a:off x="217140" y="1203131"/>
            <a:ext cx="6172201" cy="3488433"/>
          </a:xfrm>
          <a:prstGeom prst="rect">
            <a:avLst/>
          </a:prstGeom>
        </p:spPr>
      </p:pic>
      <p:sp>
        <p:nvSpPr>
          <p:cNvPr id="9" name="TextBox 8">
            <a:extLst>
              <a:ext uri="{FF2B5EF4-FFF2-40B4-BE49-F238E27FC236}">
                <a16:creationId xmlns:a16="http://schemas.microsoft.com/office/drawing/2014/main" id="{AEA21869-F21E-4FB6-B8E5-0552015A4E29}"/>
              </a:ext>
            </a:extLst>
          </p:cNvPr>
          <p:cNvSpPr txBox="1"/>
          <p:nvPr/>
        </p:nvSpPr>
        <p:spPr>
          <a:xfrm>
            <a:off x="6568034" y="1290630"/>
            <a:ext cx="2411362" cy="2031325"/>
          </a:xfrm>
          <a:prstGeom prst="rect">
            <a:avLst/>
          </a:prstGeom>
          <a:solidFill>
            <a:schemeClr val="accent2">
              <a:lumMod val="50000"/>
            </a:schemeClr>
          </a:solidFill>
        </p:spPr>
        <p:txBody>
          <a:bodyPr wrap="square" rtlCol="0">
            <a:spAutoFit/>
          </a:bodyPr>
          <a:lstStyle/>
          <a:p>
            <a:r>
              <a:rPr lang="en-US" b="1" dirty="0">
                <a:solidFill>
                  <a:srgbClr val="FFFFFF"/>
                </a:solidFill>
              </a:rPr>
              <a:t>Here, a CNN model is trained to upload and predict  plant disease. The farmer can ensure economic stability with this part of the Agridon. </a:t>
            </a:r>
            <a:endParaRPr lang="en-AE" b="1" dirty="0">
              <a:solidFill>
                <a:srgbClr val="FFFFFF"/>
              </a:solidFill>
            </a:endParaRPr>
          </a:p>
        </p:txBody>
      </p:sp>
    </p:spTree>
    <p:extLst>
      <p:ext uri="{BB962C8B-B14F-4D97-AF65-F5344CB8AC3E}">
        <p14:creationId xmlns:p14="http://schemas.microsoft.com/office/powerpoint/2010/main" val="30828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1269</TotalTime>
  <Words>928</Words>
  <Application>Microsoft Office PowerPoint</Application>
  <PresentationFormat>On-screen Show (16:9)</PresentationFormat>
  <Paragraphs>108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Tahoma</vt:lpstr>
      <vt:lpstr>Wingdings</vt:lpstr>
      <vt:lpstr>Office Theme</vt:lpstr>
      <vt:lpstr>                 Agridon</vt:lpstr>
      <vt:lpstr>   Table of Contents</vt:lpstr>
      <vt:lpstr>Acknowledgements</vt:lpstr>
      <vt:lpstr>About Me..</vt:lpstr>
      <vt:lpstr>About My Internship Journey with Clevered..</vt:lpstr>
      <vt:lpstr>About Agridon…</vt:lpstr>
      <vt:lpstr>How do I use the App?</vt:lpstr>
      <vt:lpstr>How do I use the App?</vt:lpstr>
      <vt:lpstr>How do I use the App?</vt:lpstr>
      <vt:lpstr>How do I use the App?</vt:lpstr>
      <vt:lpstr>Introduction Page</vt:lpstr>
      <vt:lpstr>Crop and Fertilizer Prediction App</vt:lpstr>
      <vt:lpstr>Crop and Fertilizer Prediction App - Output</vt:lpstr>
      <vt:lpstr>Plant Disease Prediction App</vt:lpstr>
      <vt:lpstr>Plant Disease Prediction App - Output</vt:lpstr>
      <vt:lpstr>Soil Type Prediction App</vt:lpstr>
      <vt:lpstr>Soil Type Prediction App - Output</vt:lpstr>
      <vt:lpstr>Contact Person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Varadharajan Ayyaswamy</cp:lastModifiedBy>
  <cp:revision>176</cp:revision>
  <dcterms:created xsi:type="dcterms:W3CDTF">2013-08-21T19:17:07Z</dcterms:created>
  <dcterms:modified xsi:type="dcterms:W3CDTF">2023-07-15T15:10:38Z</dcterms:modified>
</cp:coreProperties>
</file>